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6" r:id="rId10"/>
    <p:sldId id="268" r:id="rId11"/>
    <p:sldId id="263" r:id="rId12"/>
    <p:sldId id="269" r:id="rId13"/>
    <p:sldId id="270" r:id="rId14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62" y="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D-PanelTitle-GrommetsCombine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Connector 14"/>
          <p:cNvCxnSpPr/>
          <p:nvPr/>
        </p:nvCxnSpPr>
        <p:spPr>
          <a:xfrm>
            <a:off x="2692400" y="3522663"/>
            <a:ext cx="681513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538" y="5037138"/>
            <a:ext cx="896937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3565A4-2015-4315-98F2-26FA2E1BC5F0}" type="datetimeFigureOut">
              <a:rPr lang="ru-RU"/>
              <a:pPr>
                <a:defRPr/>
              </a:pPr>
              <a:t>08.11.2017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400" y="5037138"/>
            <a:ext cx="5214938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675" y="5037138"/>
            <a:ext cx="550863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0AAD89-AEA7-4E60-BE0E-2E0A4FA4E5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604EF-0039-4B90-BBB8-AD78A87BD1F2}" type="datetimeFigureOut">
              <a:rPr lang="ru-RU"/>
              <a:pPr>
                <a:defRPr/>
              </a:pPr>
              <a:t>08.11.2017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A3B2B-83CD-443A-A02C-7B224D9E72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5"/>
          <p:cNvCxnSpPr/>
          <p:nvPr/>
        </p:nvCxnSpPr>
        <p:spPr>
          <a:xfrm>
            <a:off x="2012950" y="3709988"/>
            <a:ext cx="81629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140787-2116-4549-B18D-C119C4F6D4AA}" type="datetimeFigureOut">
              <a:rPr lang="ru-RU"/>
              <a:pPr>
                <a:defRPr/>
              </a:pPr>
              <a:t>08.11.2017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1A8B31-2ED2-4CAE-A3B0-6B378B7ED7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5A65D-CCDD-42EC-918E-13307F7CB814}" type="datetimeFigureOut">
              <a:rPr lang="ru-RU"/>
              <a:pPr>
                <a:defRPr/>
              </a:pPr>
              <a:t>08.11.2017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E4DA43-B42B-4379-B306-5300FAD154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E76C8-4116-47AC-B01F-FF870645370D}" type="datetimeFigureOut">
              <a:rPr lang="ru-RU"/>
              <a:pPr>
                <a:defRPr/>
              </a:pPr>
              <a:t>08.11.2017</a:t>
            </a:fld>
            <a:endParaRPr lang="ru-RU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B981A-A2D9-487E-A1D2-9F92988883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43EB5D-5377-4DA5-A7D2-F64F44F18D42}" type="datetimeFigureOut">
              <a:rPr lang="ru-RU"/>
              <a:pPr>
                <a:defRPr/>
              </a:pPr>
              <a:t>08.11.2017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1ED24-4CE7-4F29-A935-D354FA23AE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A4D2FE-B7D9-4686-A29E-5DD1A081A460}" type="datetimeFigureOut">
              <a:rPr lang="ru-RU"/>
              <a:pPr>
                <a:defRPr/>
              </a:pPr>
              <a:t>08.11.2017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455BEF-7B1A-4A8A-9711-BA06AFB4C5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5"/>
          <p:cNvCxnSpPr/>
          <p:nvPr/>
        </p:nvCxnSpPr>
        <p:spPr>
          <a:xfrm>
            <a:off x="1395413" y="2913063"/>
            <a:ext cx="35147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A7031-D80B-48B2-B04D-752985AD77E2}" type="datetimeFigureOut">
              <a:rPr lang="ru-RU"/>
              <a:pPr>
                <a:defRPr/>
              </a:pPr>
              <a:t>08.11.2017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354C9C-BC0E-4C94-BD0F-2EAA386004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31AF0-CE7A-4F16-91E6-30BC12DDA8AD}" type="datetimeFigureOut">
              <a:rPr lang="ru-RU"/>
              <a:pPr>
                <a:defRPr/>
              </a:pPr>
              <a:t>08.11.2017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28AEA5-4E4B-45D6-9784-DB14004697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32B8B0-E43B-4525-BED2-086DBDE09890}" type="datetimeFigureOut">
              <a:rPr lang="ru-RU"/>
              <a:pPr>
                <a:defRPr/>
              </a:pPr>
              <a:t>08.11.2017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1926D1-4801-437F-A2E4-D4A0787E50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8D685-CE92-4C27-BA0C-FC4D14F2DB78}" type="datetimeFigureOut">
              <a:rPr lang="ru-RU"/>
              <a:pPr>
                <a:defRPr/>
              </a:pPr>
              <a:t>08.11.2017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128D8B-7E67-4BE8-ADA3-C4FC90A657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3"/>
          <p:cNvSpPr txBox="1"/>
          <p:nvPr/>
        </p:nvSpPr>
        <p:spPr>
          <a:xfrm>
            <a:off x="862013" y="879475"/>
            <a:ext cx="6096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“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10599738" y="2827338"/>
            <a:ext cx="609600" cy="585787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”</a:t>
            </a:r>
          </a:p>
        </p:txBody>
      </p:sp>
      <p:cxnSp>
        <p:nvCxnSpPr>
          <p:cNvPr id="7" name="Straight Connector 18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2F3A5-5566-4F66-9610-ABA4BADBA6FB}" type="datetimeFigureOut">
              <a:rPr lang="ru-RU"/>
              <a:pPr>
                <a:defRPr/>
              </a:pPr>
              <a:t>08.11.2017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B1EAEF-9597-4B71-BCD1-1DC18C47BB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79192-EC5B-42B1-8798-4753FDB90BBB}" type="datetimeFigureOut">
              <a:rPr lang="ru-RU"/>
              <a:pPr>
                <a:defRPr/>
              </a:pPr>
              <a:t>08.11.2017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ECB1C5-A0FB-4242-872E-410AA4C5F0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/>
          <p:nvPr/>
        </p:nvSpPr>
        <p:spPr>
          <a:xfrm>
            <a:off x="862013" y="879475"/>
            <a:ext cx="6096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“</a:t>
            </a:r>
          </a:p>
        </p:txBody>
      </p:sp>
      <p:sp>
        <p:nvSpPr>
          <p:cNvPr id="6" name="TextBox 12"/>
          <p:cNvSpPr txBox="1"/>
          <p:nvPr/>
        </p:nvSpPr>
        <p:spPr>
          <a:xfrm>
            <a:off x="10599738" y="2598738"/>
            <a:ext cx="609600" cy="585787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”</a:t>
            </a:r>
          </a:p>
        </p:txBody>
      </p:sp>
      <p:cxnSp>
        <p:nvCxnSpPr>
          <p:cNvPr id="7" name="Straight Connector 25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16BEC4-815E-4DFA-8A4F-65F00F46EDD0}" type="datetimeFigureOut">
              <a:rPr lang="ru-RU"/>
              <a:pPr>
                <a:defRPr/>
              </a:pPr>
              <a:t>08.11.2017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668A11-1ECA-4B07-B0AC-417DC35003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4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rtlCol="0">
            <a:normAutofit/>
          </a:bodyPr>
          <a:lstStyle>
            <a:lvl1pPr>
              <a:defRPr lang="en-US" b="0" dirty="0"/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08EE9-6F21-4BD6-BCFD-BDBBF0D4C1A9}" type="datetimeFigureOut">
              <a:rPr lang="ru-RU"/>
              <a:pPr>
                <a:defRPr/>
              </a:pPr>
              <a:t>08.11.2017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CF24D2-F681-4928-A62A-A7AC3B9A2F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3B48A7-7E65-41D5-A691-53FF7797A51E}" type="datetimeFigureOut">
              <a:rPr lang="ru-RU"/>
              <a:pPr>
                <a:defRPr/>
              </a:pPr>
              <a:t>08.11.2017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3CEF8F-7E13-4EDA-A849-D02F9DEFBB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886460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F681A-503F-422D-8689-809B33E1F508}" type="datetimeFigureOut">
              <a:rPr lang="ru-RU"/>
              <a:pPr>
                <a:defRPr/>
              </a:pPr>
              <a:t>08.11.2017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7FE2E0-8CD0-4E26-950C-C2D82C2A12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 descr="HD-PanelContent-GrommetsCombined.png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295400" y="982663"/>
            <a:ext cx="9601200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95400" y="2557463"/>
            <a:ext cx="9601200" cy="331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275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A8A2DE93-6B97-4C51-B6E0-25A945447EE9}" type="datetimeFigureOut">
              <a:rPr lang="ru-RU"/>
              <a:pPr>
                <a:defRPr/>
              </a:pPr>
              <a:t>08.11.2017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0" y="5969000"/>
            <a:ext cx="730567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675" y="5969000"/>
            <a:ext cx="54292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61B2CEFC-E006-4C5E-AAC9-F396F91864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695" r:id="rId7"/>
    <p:sldLayoutId id="2147483702" r:id="rId8"/>
    <p:sldLayoutId id="2147483694" r:id="rId9"/>
    <p:sldLayoutId id="2147483693" r:id="rId10"/>
    <p:sldLayoutId id="2147483703" r:id="rId11"/>
    <p:sldLayoutId id="2147483704" r:id="rId12"/>
    <p:sldLayoutId id="2147483692" r:id="rId13"/>
    <p:sldLayoutId id="2147483705" r:id="rId14"/>
    <p:sldLayoutId id="2147483706" r:id="rId15"/>
    <p:sldLayoutId id="2147483707" r:id="rId16"/>
    <p:sldLayoutId id="2147483708" r:id="rId17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ln w="3175" cmpd="sng">
            <a:noFill/>
          </a:ln>
          <a:solidFill>
            <a:srgbClr val="262626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2000" kern="1200">
          <a:solidFill>
            <a:srgbClr val="262626"/>
          </a:solidFill>
          <a:latin typeface="+mn-lt"/>
          <a:ea typeface="+mn-ea"/>
          <a:cs typeface="+mn-cs"/>
        </a:defRPr>
      </a:lvl2pPr>
      <a:lvl3pPr marL="12001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3pPr>
      <a:lvl4pPr marL="15430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20002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1400" kern="1200">
          <a:solidFill>
            <a:srgbClr val="262626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ctrTitle"/>
          </p:nvPr>
        </p:nvSpPr>
        <p:spPr>
          <a:xfrm>
            <a:off x="2692400" y="2035175"/>
            <a:ext cx="6815138" cy="1514475"/>
          </a:xfrm>
        </p:spPr>
        <p:txBody>
          <a:bodyPr/>
          <a:lstStyle/>
          <a:p>
            <a:pPr eaLnBrk="1" hangingPunct="1"/>
            <a:r>
              <a:rPr lang="ru-RU" sz="2400" smtClean="0">
                <a:ln>
                  <a:noFill/>
                </a:ln>
              </a:rPr>
              <a:t>Презентация на тему: </a:t>
            </a:r>
            <a:r>
              <a:rPr lang="ru-RU" smtClean="0">
                <a:ln>
                  <a:noFill/>
                </a:ln>
              </a:rPr>
              <a:t>Реабилитационный центр «Надежда»</a:t>
            </a:r>
          </a:p>
        </p:txBody>
      </p:sp>
      <p:sp>
        <p:nvSpPr>
          <p:cNvPr id="1945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42784" y="3645074"/>
            <a:ext cx="6951946" cy="1816274"/>
          </a:xfrm>
        </p:spPr>
        <p:txBody>
          <a:bodyPr>
            <a:normAutofit fontScale="77500" lnSpcReduction="20000"/>
          </a:bodyPr>
          <a:lstStyle/>
          <a:p>
            <a:pPr algn="r" eaLnBrk="1" hangingPunct="1">
              <a:lnSpc>
                <a:spcPct val="90000"/>
              </a:lnSpc>
            </a:pPr>
            <a:r>
              <a:rPr lang="ru-RU" dirty="0" smtClean="0"/>
              <a:t>Выполнили студентки </a:t>
            </a:r>
          </a:p>
          <a:p>
            <a:pPr algn="r" eaLnBrk="1" hangingPunct="1">
              <a:lnSpc>
                <a:spcPct val="90000"/>
              </a:lnSpc>
            </a:pPr>
            <a:r>
              <a:rPr lang="ru-RU" dirty="0" smtClean="0"/>
              <a:t>группы СДБ-21</a:t>
            </a:r>
          </a:p>
          <a:p>
            <a:pPr algn="r" eaLnBrk="1" hangingPunct="1">
              <a:lnSpc>
                <a:spcPct val="90000"/>
              </a:lnSpc>
            </a:pPr>
            <a:r>
              <a:rPr lang="ru-RU" dirty="0" err="1" smtClean="0"/>
              <a:t>Щеголькова</a:t>
            </a:r>
            <a:r>
              <a:rPr lang="ru-RU" dirty="0" smtClean="0"/>
              <a:t> П.А.</a:t>
            </a:r>
          </a:p>
          <a:p>
            <a:pPr algn="r" eaLnBrk="1" hangingPunct="1">
              <a:lnSpc>
                <a:spcPct val="90000"/>
              </a:lnSpc>
            </a:pPr>
            <a:r>
              <a:rPr lang="ru-RU" dirty="0" err="1" smtClean="0"/>
              <a:t>Уманцева</a:t>
            </a:r>
            <a:r>
              <a:rPr lang="ru-RU" dirty="0" smtClean="0"/>
              <a:t> В.Ю.</a:t>
            </a:r>
          </a:p>
          <a:p>
            <a:pPr algn="r" eaLnBrk="1" hangingPunct="1">
              <a:lnSpc>
                <a:spcPct val="90000"/>
              </a:lnSpc>
            </a:pPr>
            <a:r>
              <a:rPr lang="ru-RU" dirty="0" smtClean="0"/>
              <a:t>Герасименко Е.А</a:t>
            </a:r>
            <a:r>
              <a:rPr lang="ru-RU" dirty="0" smtClean="0"/>
              <a:t>.</a:t>
            </a:r>
          </a:p>
          <a:p>
            <a:pPr algn="r" eaLnBrk="1" hangingPunct="1">
              <a:lnSpc>
                <a:spcPct val="90000"/>
              </a:lnSpc>
            </a:pPr>
            <a:r>
              <a:rPr lang="ru-RU" smtClean="0"/>
              <a:t>Деменко А.П.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500063"/>
            <a:ext cx="10515600" cy="132556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dirty="0">
                <a:solidFill>
                  <a:schemeClr val="tx1">
                    <a:lumMod val="85000"/>
                    <a:lumOff val="15000"/>
                  </a:schemeClr>
                </a:solidFill>
                <a:cs typeface="Aharoni" panose="02010803020104030203" pitchFamily="2" charset="-79"/>
              </a:rPr>
              <a:t>На протяжении многих лет в Волгоградской области функционирует уникальное учреждение – Областной реабилитационный центр для </a:t>
            </a:r>
            <a:r>
              <a:rPr lang="ru-RU" sz="28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Aharoni" panose="02010803020104030203" pitchFamily="2" charset="-79"/>
              </a:rPr>
              <a:t>детей-инвалидов «Надежда».</a:t>
            </a:r>
            <a:endParaRPr lang="ru-RU" sz="2800" dirty="0">
              <a:solidFill>
                <a:schemeClr val="tx1">
                  <a:lumMod val="85000"/>
                  <a:lumOff val="15000"/>
                </a:schemeClr>
              </a:solidFill>
              <a:cs typeface="Aharoni" panose="02010803020104030203" pitchFamily="2" charset="-79"/>
            </a:endParaRPr>
          </a:p>
        </p:txBody>
      </p:sp>
      <p:pic>
        <p:nvPicPr>
          <p:cNvPr id="20482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030538" y="1825625"/>
            <a:ext cx="6386512" cy="4038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351088"/>
          </a:xfrm>
        </p:spPr>
        <p:txBody>
          <a:bodyPr/>
          <a:lstStyle/>
          <a:p>
            <a:pPr eaLnBrk="1" hangingPunct="1"/>
            <a:r>
              <a:rPr lang="ru-RU" sz="2800" smtClean="0">
                <a:ln>
                  <a:noFill/>
                </a:ln>
              </a:rPr>
              <a:t>Здесь дети с особенностями развития имеют возможность получить необходимую комплексную помощь  специалистов различных областей медицины, педагогики и психологии. Центр функционирует с 1 июня 1993 года.</a:t>
            </a:r>
          </a:p>
        </p:txBody>
      </p:sp>
      <p:pic>
        <p:nvPicPr>
          <p:cNvPr id="21506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808413" y="2560638"/>
            <a:ext cx="5035550" cy="35623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</a:t>
            </a:r>
            <a:r>
              <a:rPr lang="ru-RU" sz="27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У</a:t>
            </a:r>
            <a:r>
              <a:rPr lang="ru-RU" sz="27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чреждение </a:t>
            </a:r>
            <a:r>
              <a:rPr lang="ru-RU" sz="27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расположено внутри жилого комплекса, вдали от промышленных предприятий и дорог. Центр представляет собой три  отдельно стоящих здания. Территория их благоустроена и хорошо озеленена, возле каждого корпуса имеются прогулочные веранды и  площадки для спортивных игр</a:t>
            </a:r>
          </a:p>
        </p:txBody>
      </p:sp>
      <p:sp>
        <p:nvSpPr>
          <p:cNvPr id="22530" name="Текст 3"/>
          <p:cNvSpPr>
            <a:spLocks noGrp="1"/>
          </p:cNvSpPr>
          <p:nvPr>
            <p:ph type="body" idx="1"/>
          </p:nvPr>
        </p:nvSpPr>
        <p:spPr>
          <a:xfrm>
            <a:off x="1295400" y="2659063"/>
            <a:ext cx="4718050" cy="576262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2531" name="Объект 7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1133475" y="2674938"/>
            <a:ext cx="4799013" cy="3090862"/>
          </a:xfrm>
        </p:spPr>
      </p:pic>
      <p:sp>
        <p:nvSpPr>
          <p:cNvPr id="22532" name="Текст 5"/>
          <p:cNvSpPr>
            <a:spLocks noGrp="1"/>
          </p:cNvSpPr>
          <p:nvPr>
            <p:ph type="body" sz="quarter" idx="3"/>
          </p:nvPr>
        </p:nvSpPr>
        <p:spPr>
          <a:xfrm>
            <a:off x="6180138" y="2659063"/>
            <a:ext cx="4718050" cy="576262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2533" name="Объект 10"/>
          <p:cNvPicPr>
            <a:picLocks noGrp="1" noChangeAspect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6273800" y="2659063"/>
            <a:ext cx="4484688" cy="30130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804863"/>
            <a:ext cx="9601200" cy="130333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</a:t>
            </a:r>
            <a:r>
              <a:rPr lang="ru-RU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Ежегодно в Центре проходят реабилитацию около 1000 детей и подростков-инвалидов.</a:t>
            </a:r>
          </a:p>
        </p:txBody>
      </p:sp>
      <p:pic>
        <p:nvPicPr>
          <p:cNvPr id="23554" name="Объект 7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098800" y="2286000"/>
            <a:ext cx="6400800" cy="3657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9488" y="885825"/>
            <a:ext cx="10401300" cy="13049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</a:t>
            </a:r>
            <a:r>
              <a:rPr lang="ru-RU" sz="31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Центр реабилитации  детей-инвалидов «Надежда» </a:t>
            </a:r>
            <a:r>
              <a:rPr lang="ru-RU" sz="31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предназначен </a:t>
            </a:r>
            <a:r>
              <a:rPr lang="ru-RU" sz="31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для оказания комплекса социальных услуг в условиях круглосуточного и дневного пребывания, сроком от 1  до 6 месяцев, детям-инвалидам в возрасте от рождения до 18 </a:t>
            </a:r>
            <a:r>
              <a:rPr lang="ru-RU" sz="31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лет.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4578" name="Текст 2"/>
          <p:cNvSpPr>
            <a:spLocks noGrp="1"/>
          </p:cNvSpPr>
          <p:nvPr>
            <p:ph type="body" idx="1"/>
          </p:nvPr>
        </p:nvSpPr>
        <p:spPr>
          <a:xfrm>
            <a:off x="1295400" y="2659063"/>
            <a:ext cx="4718050" cy="576262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4579" name="Объект 6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1295400" y="2655888"/>
            <a:ext cx="4391025" cy="3219450"/>
          </a:xfrm>
        </p:spPr>
      </p:pic>
      <p:sp>
        <p:nvSpPr>
          <p:cNvPr id="24580" name="Текст 4"/>
          <p:cNvSpPr>
            <a:spLocks noGrp="1"/>
          </p:cNvSpPr>
          <p:nvPr>
            <p:ph type="body" sz="quarter" idx="3"/>
          </p:nvPr>
        </p:nvSpPr>
        <p:spPr>
          <a:xfrm>
            <a:off x="6180138" y="2659063"/>
            <a:ext cx="4718050" cy="576262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4581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6280150" y="2655888"/>
            <a:ext cx="4618038" cy="32480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>
          <a:xfrm>
            <a:off x="1419225" y="846138"/>
            <a:ext cx="9832975" cy="1590675"/>
          </a:xfrm>
        </p:spPr>
        <p:txBody>
          <a:bodyPr/>
          <a:lstStyle/>
          <a:p>
            <a:pPr eaLnBrk="1" hangingPunct="1"/>
            <a:r>
              <a:rPr lang="ru-RU" sz="2400" smtClean="0">
                <a:ln>
                  <a:noFill/>
                </a:ln>
              </a:rPr>
              <a:t>Помощь оказывается детям с заболеваниями нервной системы, опорно-двигательного аппарата, интеллектуальной недостаточностью, соматическими заболеваниями, проживающим в Волгоградской области.</a:t>
            </a:r>
          </a:p>
        </p:txBody>
      </p:sp>
      <p:pic>
        <p:nvPicPr>
          <p:cNvPr id="25602" name="Объект 7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835150" y="2552700"/>
            <a:ext cx="8999538" cy="31654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smtClean="0">
                <a:ln>
                  <a:noFill/>
                </a:ln>
              </a:rPr>
              <a:t>Целью центра является обеспечение социальной адаптации инвалидов к жизни в обществе, семье, к обучению и труду, возможно полного устранения или компенсацию ограничений жизнедеятельности.</a:t>
            </a:r>
          </a:p>
        </p:txBody>
      </p:sp>
      <p:pic>
        <p:nvPicPr>
          <p:cNvPr id="27650" name="Объект 9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457575" y="2560638"/>
            <a:ext cx="5768975" cy="3505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7" descr="_FHh_HLZ63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5675" y="1644650"/>
            <a:ext cx="2630488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8" descr="kEqwuJ05SD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94438" y="576263"/>
            <a:ext cx="2643187" cy="470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Picture 6" descr="eukoTCUMlW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6900" y="576263"/>
            <a:ext cx="2722563" cy="4841875"/>
          </a:xfrm>
          <a:prstGeom prst="rect">
            <a:avLst/>
          </a:prstGeom>
          <a:noFill/>
        </p:spPr>
      </p:pic>
      <p:pic>
        <p:nvPicPr>
          <p:cNvPr id="28679" name="Picture 7" descr="jhC5-vyGjb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048750" y="1612900"/>
            <a:ext cx="2635250" cy="4689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FYacpQwRaR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19663" y="2452688"/>
            <a:ext cx="6696075" cy="376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5" descr="1wTUjEbC2U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2450" y="655638"/>
            <a:ext cx="6615113" cy="372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1113" y="750888"/>
            <a:ext cx="10101262" cy="130333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</a:t>
            </a:r>
            <a:r>
              <a:rPr lang="ru-RU" sz="27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Деятельность ГБСУ СО ОРЦДИ «Надежда» направлена на полное, своевременное и качественное предоставление комплексных социальных услуг детям -инвалидам в соответствии с Порядками предоставления социальных услуг в стационарной и полустационарной </a:t>
            </a:r>
            <a:r>
              <a:rPr lang="ru-RU" sz="27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форме</a:t>
            </a:r>
            <a:endParaRPr lang="ru-RU" sz="27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26626" name="Объект 7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179763" y="2557463"/>
            <a:ext cx="5910262" cy="3454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В целом центр «Надежда» произвел приятное впечатление. </a:t>
            </a:r>
            <a:r>
              <a:rPr lang="ru-RU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Как </a:t>
            </a:r>
            <a:r>
              <a:rPr lang="ru-RU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отмечает директор </a:t>
            </a:r>
            <a:r>
              <a:rPr lang="ru-RU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Галаева Т.И.: «…Мы всегда стараемся сделать так, чтобы в нашем учреждении каждому </a:t>
            </a:r>
            <a:r>
              <a:rPr lang="ru-RU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ребенку и работнику </a:t>
            </a:r>
            <a:r>
              <a:rPr lang="ru-RU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было уютно, комфортно и главное, были возможности для </a:t>
            </a:r>
            <a:r>
              <a:rPr lang="ru-RU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дальнейшего развития».</a:t>
            </a:r>
            <a:r>
              <a:rPr lang="ru-RU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ru-RU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ru-RU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</a:t>
            </a:r>
            <a:br>
              <a:rPr lang="ru-RU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endParaRPr lang="ru-RU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30722" name="Объект 7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040188" y="2092325"/>
            <a:ext cx="3836987" cy="38369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6"/>
          <p:cNvSpPr>
            <a:spLocks noGrp="1"/>
          </p:cNvSpPr>
          <p:nvPr>
            <p:ph type="ctrTitle"/>
          </p:nvPr>
        </p:nvSpPr>
        <p:spPr>
          <a:xfrm>
            <a:off x="2692400" y="1871663"/>
            <a:ext cx="6815138" cy="1514475"/>
          </a:xfrm>
        </p:spPr>
        <p:txBody>
          <a:bodyPr/>
          <a:lstStyle/>
          <a:p>
            <a:pPr eaLnBrk="1" hangingPunct="1"/>
            <a:r>
              <a:rPr lang="ru-RU" smtClean="0">
                <a:ln>
                  <a:noFill/>
                </a:ln>
              </a:rPr>
              <a:t>Спасибо за внимание!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158</TotalTime>
  <Words>152</Words>
  <Application>Microsoft Office PowerPoint</Application>
  <PresentationFormat>Произвольный</PresentationFormat>
  <Paragraphs>17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Натуральные материалы</vt:lpstr>
      <vt:lpstr>Презентация на тему: Реабилитационный центр «Надежда»</vt:lpstr>
      <vt:lpstr>На протяжении многих лет в Волгоградской области функционирует уникальное учреждение – Областной реабилитационный центр для детей-инвалидов «Надежда».</vt:lpstr>
      <vt:lpstr>Здесь дети с особенностями развития имеют возможность получить необходимую комплексную помощь  специалистов различных областей медицины, педагогики и психологии. Центр функционирует с 1 июня 1993 года.</vt:lpstr>
      <vt:lpstr> Учреждение расположено внутри жилого комплекса, вдали от промышленных предприятий и дорог. Центр представляет собой три  отдельно стоящих здания. Территория их благоустроена и хорошо озеленена, возле каждого корпуса имеются прогулочные веранды и  площадки для спортивных игр</vt:lpstr>
      <vt:lpstr>  Ежегодно в Центре проходят реабилитацию около 1000 детей и подростков-инвалидов.</vt:lpstr>
      <vt:lpstr> Центр реабилитации  детей-инвалидов «Надежда» предназначен для оказания комплекса социальных услуг в условиях круглосуточного и дневного пребывания, сроком от 1  до 6 месяцев, детям-инвалидам в возрасте от рождения до 18 лет.</vt:lpstr>
      <vt:lpstr>Помощь оказывается детям с заболеваниями нервной системы, опорно-двигательного аппарата, интеллектуальной недостаточностью, соматическими заболеваниями, проживающим в Волгоградской области.</vt:lpstr>
      <vt:lpstr>Целью центра является обеспечение социальной адаптации инвалидов к жизни в обществе, семье, к обучению и труду, возможно полного устранения или компенсацию ограничений жизнедеятельности.</vt:lpstr>
      <vt:lpstr>Презентация PowerPoint</vt:lpstr>
      <vt:lpstr>Презентация PowerPoint</vt:lpstr>
      <vt:lpstr> Деятельность ГБСУ СО ОРЦДИ «Надежда» направлена на полное, своевременное и качественное предоставление комплексных социальных услуг детям -инвалидам в соответствии с Порядками предоставления социальных услуг в стационарной и полустационарной форме</vt:lpstr>
      <vt:lpstr>В целом центр «Надежда» произвел приятное впечатление. Как отмечает директор Галаева Т.И.: «…Мы всегда стараемся сделать так, чтобы в нашем учреждении каждому ребенку и работнику было уютно, комфортно и главное, были возможности для дальнейшего развития».   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Александр</cp:lastModifiedBy>
  <cp:revision>12</cp:revision>
  <dcterms:created xsi:type="dcterms:W3CDTF">2016-11-24T04:01:23Z</dcterms:created>
  <dcterms:modified xsi:type="dcterms:W3CDTF">2017-11-08T05:29:41Z</dcterms:modified>
</cp:coreProperties>
</file>