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handoutMasterIdLst>
    <p:handoutMasterId r:id="rId21"/>
  </p:handoutMasterIdLst>
  <p:sldIdLst>
    <p:sldId id="296" r:id="rId2"/>
    <p:sldId id="277" r:id="rId3"/>
    <p:sldId id="298" r:id="rId4"/>
    <p:sldId id="285" r:id="rId5"/>
    <p:sldId id="279" r:id="rId6"/>
    <p:sldId id="286" r:id="rId7"/>
    <p:sldId id="287" r:id="rId8"/>
    <p:sldId id="288" r:id="rId9"/>
    <p:sldId id="289" r:id="rId10"/>
    <p:sldId id="290" r:id="rId11"/>
    <p:sldId id="292" r:id="rId12"/>
    <p:sldId id="280" r:id="rId13"/>
    <p:sldId id="293" r:id="rId14"/>
    <p:sldId id="297" r:id="rId15"/>
    <p:sldId id="291" r:id="rId16"/>
    <p:sldId id="299" r:id="rId17"/>
    <p:sldId id="294" r:id="rId18"/>
    <p:sldId id="281" r:id="rId1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69" autoAdjust="0"/>
    <p:restoredTop sz="94660"/>
  </p:normalViewPr>
  <p:slideViewPr>
    <p:cSldViewPr>
      <p:cViewPr varScale="1">
        <p:scale>
          <a:sx n="114" d="100"/>
          <a:sy n="114" d="100"/>
        </p:scale>
        <p:origin x="130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D9767-2B33-47D0-9563-AF8B7C1E94A5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27C90-4663-43FA-A37E-DCDE27302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877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41B17-A056-44A5-AE7C-F46FBB0A7F55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210EE-A827-4A06-85BB-8B2D354C1E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162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9462-30AA-43D2-9094-48054FD2DAE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976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2138-3486-4125-8A9D-7587D135F9C3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78F6-C508-42B2-AE70-64AACB7F5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2138-3486-4125-8A9D-7587D135F9C3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78F6-C508-42B2-AE70-64AACB7F5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2138-3486-4125-8A9D-7587D135F9C3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78F6-C508-42B2-AE70-64AACB7F5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2138-3486-4125-8A9D-7587D135F9C3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78F6-C508-42B2-AE70-64AACB7F5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2138-3486-4125-8A9D-7587D135F9C3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78F6-C508-42B2-AE70-64AACB7F5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2138-3486-4125-8A9D-7587D135F9C3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78F6-C508-42B2-AE70-64AACB7F5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2138-3486-4125-8A9D-7587D135F9C3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78F6-C508-42B2-AE70-64AACB7F5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2138-3486-4125-8A9D-7587D135F9C3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78F6-C508-42B2-AE70-64AACB7F5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2138-3486-4125-8A9D-7587D135F9C3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78F6-C508-42B2-AE70-64AACB7F5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2138-3486-4125-8A9D-7587D135F9C3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F78F6-C508-42B2-AE70-64AACB7F5A6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72138-3486-4125-8A9D-7587D135F9C3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DF78F6-C508-42B2-AE70-64AACB7F5A6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1DF78F6-C508-42B2-AE70-64AACB7F5A6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E972138-3486-4125-8A9D-7587D135F9C3}" type="datetimeFigureOut">
              <a:rPr lang="ru-RU" smtClean="0"/>
              <a:t>10.12.2016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atrix@edu.vspu.ru" TargetMode="External"/><Relationship Id="rId2" Type="http://schemas.openxmlformats.org/officeDocument/2006/relationships/hyperlink" Target="http://edu.vspu.ru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rg.ru/2014/03/12/obr-dok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200800" cy="1584176"/>
          </a:xfrm>
        </p:spPr>
        <p:txBody>
          <a:bodyPr>
            <a:noAutofit/>
          </a:bodyPr>
          <a:lstStyle/>
          <a:p>
            <a:r>
              <a:rPr lang="ru-RU" sz="4000" b="1" dirty="0"/>
              <a:t>Портал учебной </a:t>
            </a:r>
            <a:br>
              <a:rPr lang="ru-RU" sz="4000" b="1" dirty="0"/>
            </a:br>
            <a:r>
              <a:rPr lang="ru-RU" sz="4000" b="1" dirty="0"/>
              <a:t>документации ВГСПУ 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581128"/>
            <a:ext cx="7776864" cy="1872208"/>
          </a:xfrm>
        </p:spPr>
        <p:txBody>
          <a:bodyPr>
            <a:noAutofit/>
          </a:bodyPr>
          <a:lstStyle/>
          <a:p>
            <a:endParaRPr lang="ru-RU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Сергеев Алексей Николаевич</a:t>
            </a:r>
          </a:p>
          <a:p>
            <a:r>
              <a:rPr lang="ru-RU" sz="2400">
                <a:solidFill>
                  <a:schemeClr val="tx1">
                    <a:lumMod val="95000"/>
                    <a:lumOff val="5000"/>
                  </a:schemeClr>
                </a:solidFill>
              </a:rPr>
              <a:t>Декабрь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201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года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780928"/>
            <a:ext cx="5363045" cy="167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8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26170"/>
          </a:xfrm>
        </p:spPr>
        <p:txBody>
          <a:bodyPr/>
          <a:lstStyle/>
          <a:p>
            <a:r>
              <a:rPr lang="ru-RU" sz="4000" dirty="0"/>
              <a:t>Полный комплект документов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003232" cy="4699992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ru-RU" sz="2700" dirty="0"/>
              <a:t>Оформить отдельными файлами </a:t>
            </a:r>
            <a:r>
              <a:rPr lang="ru-RU" sz="2700" b="1" dirty="0"/>
              <a:t>образцы оценочных средств</a:t>
            </a:r>
            <a:r>
              <a:rPr lang="ru-RU" sz="2700" dirty="0"/>
              <a:t> (включая указания по применению) – для фондов оценочных средств</a:t>
            </a:r>
            <a:endParaRPr lang="ru-RU" sz="2500" dirty="0"/>
          </a:p>
          <a:p>
            <a:pPr>
              <a:spcAft>
                <a:spcPts val="1200"/>
              </a:spcAft>
            </a:pPr>
            <a:r>
              <a:rPr lang="ru-RU" sz="2500" dirty="0"/>
              <a:t>Титульный лист и общее описание ОПОП</a:t>
            </a:r>
          </a:p>
          <a:p>
            <a:pPr>
              <a:spcAft>
                <a:spcPts val="1200"/>
              </a:spcAft>
            </a:pPr>
            <a:r>
              <a:rPr lang="ru-RU" sz="2500" dirty="0"/>
              <a:t>Программа и оценочные средства ГИА</a:t>
            </a:r>
          </a:p>
          <a:p>
            <a:pPr>
              <a:spcAft>
                <a:spcPts val="1200"/>
              </a:spcAft>
            </a:pPr>
            <a:r>
              <a:rPr lang="ru-RU" sz="2500" dirty="0"/>
              <a:t>Методические материалы по дисциплинам</a:t>
            </a:r>
          </a:p>
        </p:txBody>
      </p:sp>
    </p:spTree>
    <p:extLst>
      <p:ext uri="{BB962C8B-B14F-4D97-AF65-F5344CB8AC3E}">
        <p14:creationId xmlns:p14="http://schemas.microsoft.com/office/powerpoint/2010/main" val="410676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26170"/>
          </a:xfrm>
        </p:spPr>
        <p:txBody>
          <a:bodyPr/>
          <a:lstStyle/>
          <a:p>
            <a:r>
              <a:rPr lang="ru-RU" sz="4000" dirty="0"/>
              <a:t>Работа с материалами ОПОП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003232" cy="4699992"/>
          </a:xfrm>
        </p:spPr>
        <p:txBody>
          <a:bodyPr>
            <a:noAutofit/>
          </a:bodyPr>
          <a:lstStyle/>
          <a:p>
            <a:r>
              <a:rPr lang="ru-RU" sz="3200" b="1" dirty="0"/>
              <a:t>Четыре способа обновления материалов:</a:t>
            </a:r>
          </a:p>
          <a:p>
            <a:pPr lvl="1"/>
            <a:r>
              <a:rPr lang="ru-RU" sz="2800" dirty="0"/>
              <a:t>Редактирование на сайте</a:t>
            </a:r>
          </a:p>
          <a:p>
            <a:pPr lvl="1"/>
            <a:r>
              <a:rPr lang="en-US" sz="2800" dirty="0"/>
              <a:t>Excel</a:t>
            </a:r>
            <a:r>
              <a:rPr lang="ru-RU" sz="2800" dirty="0"/>
              <a:t>-шаблоны дисциплин</a:t>
            </a:r>
          </a:p>
          <a:p>
            <a:pPr lvl="1"/>
            <a:r>
              <a:rPr lang="ru-RU" sz="2800" dirty="0"/>
              <a:t>Шаблон ОПОП</a:t>
            </a:r>
          </a:p>
          <a:p>
            <a:pPr lvl="1"/>
            <a:r>
              <a:rPr lang="ru-RU" sz="2800" dirty="0"/>
              <a:t>Матрица обеспечения ОПОП</a:t>
            </a:r>
          </a:p>
        </p:txBody>
      </p:sp>
    </p:spTree>
    <p:extLst>
      <p:ext uri="{BB962C8B-B14F-4D97-AF65-F5344CB8AC3E}">
        <p14:creationId xmlns:p14="http://schemas.microsoft.com/office/powerpoint/2010/main" val="196905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640000" cy="61419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95" y="-3476"/>
            <a:ext cx="8640000" cy="65097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937" y="0"/>
            <a:ext cx="8640000" cy="674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5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4624"/>
            <a:ext cx="8130457" cy="671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0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26170"/>
          </a:xfrm>
        </p:spPr>
        <p:txBody>
          <a:bodyPr/>
          <a:lstStyle/>
          <a:p>
            <a:r>
              <a:rPr lang="ru-RU" sz="4000" dirty="0"/>
              <a:t>Наследование ОПОП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003232" cy="4699992"/>
          </a:xfrm>
        </p:spPr>
        <p:txBody>
          <a:bodyPr>
            <a:noAutofit/>
          </a:bodyPr>
          <a:lstStyle/>
          <a:p>
            <a:r>
              <a:rPr lang="ru-RU" sz="3200" b="1" dirty="0"/>
              <a:t>Материалы одной ОПОП могут автоматически переноситься на другую:</a:t>
            </a:r>
          </a:p>
          <a:p>
            <a:pPr lvl="1"/>
            <a:r>
              <a:rPr lang="ru-RU" sz="2800" dirty="0"/>
              <a:t>базовые дисциплины могут автоматически добавляться во все ОПОП;</a:t>
            </a:r>
          </a:p>
          <a:p>
            <a:pPr lvl="1"/>
            <a:r>
              <a:rPr lang="ru-RU" sz="2800" dirty="0"/>
              <a:t>если есть очная программа, то легко сделать заочную;</a:t>
            </a:r>
          </a:p>
          <a:p>
            <a:pPr lvl="1"/>
            <a:r>
              <a:rPr lang="ru-RU" sz="2800" dirty="0"/>
              <a:t>если есть программы «Математика» и «Информатика», то легко сделать «Математика-Информатика»;</a:t>
            </a:r>
          </a:p>
          <a:p>
            <a:pPr lvl="1"/>
            <a:r>
              <a:rPr lang="ru-RU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9187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26170"/>
          </a:xfrm>
        </p:spPr>
        <p:txBody>
          <a:bodyPr/>
          <a:lstStyle/>
          <a:p>
            <a:r>
              <a:rPr lang="ru-RU" sz="4000" dirty="0"/>
              <a:t>Работа с материалами ОПОП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003232" cy="4699992"/>
          </a:xfrm>
        </p:spPr>
        <p:txBody>
          <a:bodyPr>
            <a:noAutofit/>
          </a:bodyPr>
          <a:lstStyle/>
          <a:p>
            <a:r>
              <a:rPr lang="ru-RU" sz="2700" b="1" dirty="0"/>
              <a:t>Три уровня доступа к материалам ОПОП:</a:t>
            </a:r>
          </a:p>
          <a:p>
            <a:pPr lvl="1"/>
            <a:r>
              <a:rPr lang="ru-RU" sz="2500" b="1" dirty="0"/>
              <a:t>редактирование материалов</a:t>
            </a:r>
            <a:r>
              <a:rPr lang="ru-RU" sz="2500" dirty="0"/>
              <a:t> – разработчик ОПОП (уполномоченный сотрудник от кафедры или факультета)</a:t>
            </a:r>
          </a:p>
          <a:p>
            <a:pPr lvl="1"/>
            <a:r>
              <a:rPr lang="ru-RU" sz="2500" b="1" dirty="0"/>
              <a:t>просмотр материалов</a:t>
            </a:r>
            <a:r>
              <a:rPr lang="ru-RU" sz="2500" dirty="0"/>
              <a:t> – эксперты сайта и сотрудники, которым был предоставлен соответствующий доступ</a:t>
            </a:r>
          </a:p>
          <a:p>
            <a:pPr lvl="1"/>
            <a:r>
              <a:rPr lang="ru-RU" sz="2500" dirty="0"/>
              <a:t>без специального доступа – </a:t>
            </a:r>
            <a:r>
              <a:rPr lang="ru-RU" sz="2500" b="1" dirty="0"/>
              <a:t>просмотр общедоступной информации</a:t>
            </a:r>
            <a:r>
              <a:rPr lang="ru-RU" sz="2500" dirty="0"/>
              <a:t> (перечень дисциплин, учебный план, матрица компетенций)</a:t>
            </a:r>
            <a:endParaRPr lang="ru-RU" sz="2700" b="1" dirty="0"/>
          </a:p>
        </p:txBody>
      </p:sp>
    </p:spTree>
    <p:extLst>
      <p:ext uri="{BB962C8B-B14F-4D97-AF65-F5344CB8AC3E}">
        <p14:creationId xmlns:p14="http://schemas.microsoft.com/office/powerpoint/2010/main" val="154528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26170"/>
          </a:xfrm>
        </p:spPr>
        <p:txBody>
          <a:bodyPr/>
          <a:lstStyle/>
          <a:p>
            <a:r>
              <a:rPr lang="ru-RU" sz="4000" dirty="0"/>
              <a:t>Начало работы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003232" cy="4699992"/>
          </a:xfrm>
        </p:spPr>
        <p:txBody>
          <a:bodyPr>
            <a:noAutofit/>
          </a:bodyPr>
          <a:lstStyle/>
          <a:p>
            <a:r>
              <a:rPr lang="ru-RU" sz="2700" dirty="0"/>
              <a:t>Пройти регистрацию на </a:t>
            </a:r>
            <a:r>
              <a:rPr lang="en-US" sz="2700" dirty="0">
                <a:hlinkClick r:id="rId2"/>
              </a:rPr>
              <a:t>http://edu.vspu.ru</a:t>
            </a:r>
            <a:endParaRPr lang="ru-RU" sz="2700" dirty="0"/>
          </a:p>
          <a:p>
            <a:r>
              <a:rPr lang="ru-RU" sz="2700" dirty="0"/>
              <a:t>Отправить заявку на предоставление доступа к своим ОПОП (</a:t>
            </a:r>
            <a:r>
              <a:rPr lang="en-US" sz="2700" dirty="0">
                <a:hlinkClick r:id="rId3"/>
              </a:rPr>
              <a:t>matrix@edu.vspu.ru</a:t>
            </a:r>
            <a:r>
              <a:rPr lang="en-US" sz="2700" dirty="0"/>
              <a:t>) </a:t>
            </a:r>
          </a:p>
          <a:p>
            <a:endParaRPr lang="ru-RU" sz="2700" dirty="0"/>
          </a:p>
          <a:p>
            <a:r>
              <a:rPr lang="ru-RU" sz="2700" dirty="0"/>
              <a:t>Указать параметры ОПОП, используемый стандарт</a:t>
            </a:r>
          </a:p>
          <a:p>
            <a:r>
              <a:rPr lang="ru-RU" sz="2700" dirty="0"/>
              <a:t>Загрузить учебный план (в формате </a:t>
            </a:r>
            <a:r>
              <a:rPr lang="en-US" sz="2700" dirty="0"/>
              <a:t>XML</a:t>
            </a:r>
            <a:r>
              <a:rPr lang="ru-RU" sz="2700" dirty="0"/>
              <a:t>), матрицу компетенций </a:t>
            </a:r>
          </a:p>
          <a:p>
            <a:r>
              <a:rPr lang="ru-RU" sz="2700" dirty="0"/>
              <a:t>Наполнять ОПОП информацией, используя шаблоны дисциплин</a:t>
            </a:r>
          </a:p>
        </p:txBody>
      </p:sp>
    </p:spTree>
    <p:extLst>
      <p:ext uri="{BB962C8B-B14F-4D97-AF65-F5344CB8AC3E}">
        <p14:creationId xmlns:p14="http://schemas.microsoft.com/office/powerpoint/2010/main" val="377342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066130"/>
          </a:xfrm>
        </p:spPr>
        <p:txBody>
          <a:bodyPr/>
          <a:lstStyle/>
          <a:p>
            <a:r>
              <a:rPr lang="en-US" sz="3600" dirty="0"/>
              <a:t>http://matrix.vspu.ru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84784"/>
            <a:ext cx="7920000" cy="5198590"/>
          </a:xfrm>
          <a:prstGeom prst="rect">
            <a:avLst/>
          </a:prstGeom>
        </p:spPr>
      </p:pic>
      <p:sp>
        <p:nvSpPr>
          <p:cNvPr id="10" name="Полилиния 9"/>
          <p:cNvSpPr/>
          <p:nvPr/>
        </p:nvSpPr>
        <p:spPr>
          <a:xfrm>
            <a:off x="6516216" y="2204864"/>
            <a:ext cx="790151" cy="538275"/>
          </a:xfrm>
          <a:custGeom>
            <a:avLst/>
            <a:gdLst>
              <a:gd name="connsiteX0" fmla="*/ 769552 w 1220261"/>
              <a:gd name="connsiteY0" fmla="*/ 0 h 661881"/>
              <a:gd name="connsiteX1" fmla="*/ 274252 w 1220261"/>
              <a:gd name="connsiteY1" fmla="*/ 95250 h 661881"/>
              <a:gd name="connsiteX2" fmla="*/ 36127 w 1220261"/>
              <a:gd name="connsiteY2" fmla="*/ 276225 h 661881"/>
              <a:gd name="connsiteX3" fmla="*/ 26602 w 1220261"/>
              <a:gd name="connsiteY3" fmla="*/ 495300 h 661881"/>
              <a:gd name="connsiteX4" fmla="*/ 283777 w 1220261"/>
              <a:gd name="connsiteY4" fmla="*/ 647700 h 661881"/>
              <a:gd name="connsiteX5" fmla="*/ 721927 w 1220261"/>
              <a:gd name="connsiteY5" fmla="*/ 647700 h 661881"/>
              <a:gd name="connsiteX6" fmla="*/ 1102927 w 1220261"/>
              <a:gd name="connsiteY6" fmla="*/ 581025 h 661881"/>
              <a:gd name="connsiteX7" fmla="*/ 1217227 w 1220261"/>
              <a:gd name="connsiteY7" fmla="*/ 342900 h 661881"/>
              <a:gd name="connsiteX8" fmla="*/ 1007677 w 1220261"/>
              <a:gd name="connsiteY8" fmla="*/ 200025 h 661881"/>
              <a:gd name="connsiteX9" fmla="*/ 693352 w 1220261"/>
              <a:gd name="connsiteY9" fmla="*/ 123825 h 661881"/>
              <a:gd name="connsiteX10" fmla="*/ 483802 w 1220261"/>
              <a:gd name="connsiteY10" fmla="*/ 95250 h 661881"/>
              <a:gd name="connsiteX11" fmla="*/ 483802 w 1220261"/>
              <a:gd name="connsiteY11" fmla="*/ 95250 h 66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20261" h="661881">
                <a:moveTo>
                  <a:pt x="769552" y="0"/>
                </a:moveTo>
                <a:cubicBezTo>
                  <a:pt x="583020" y="24606"/>
                  <a:pt x="396489" y="49213"/>
                  <a:pt x="274252" y="95250"/>
                </a:cubicBezTo>
                <a:cubicBezTo>
                  <a:pt x="152015" y="141287"/>
                  <a:pt x="77402" y="209550"/>
                  <a:pt x="36127" y="276225"/>
                </a:cubicBezTo>
                <a:cubicBezTo>
                  <a:pt x="-5148" y="342900"/>
                  <a:pt x="-14673" y="433388"/>
                  <a:pt x="26602" y="495300"/>
                </a:cubicBezTo>
                <a:cubicBezTo>
                  <a:pt x="67877" y="557212"/>
                  <a:pt x="167890" y="622300"/>
                  <a:pt x="283777" y="647700"/>
                </a:cubicBezTo>
                <a:cubicBezTo>
                  <a:pt x="399664" y="673100"/>
                  <a:pt x="585402" y="658812"/>
                  <a:pt x="721927" y="647700"/>
                </a:cubicBezTo>
                <a:cubicBezTo>
                  <a:pt x="858452" y="636588"/>
                  <a:pt x="1020377" y="631825"/>
                  <a:pt x="1102927" y="581025"/>
                </a:cubicBezTo>
                <a:cubicBezTo>
                  <a:pt x="1185477" y="530225"/>
                  <a:pt x="1233102" y="406400"/>
                  <a:pt x="1217227" y="342900"/>
                </a:cubicBezTo>
                <a:cubicBezTo>
                  <a:pt x="1201352" y="279400"/>
                  <a:pt x="1094989" y="236537"/>
                  <a:pt x="1007677" y="200025"/>
                </a:cubicBezTo>
                <a:cubicBezTo>
                  <a:pt x="920365" y="163513"/>
                  <a:pt x="780664" y="141287"/>
                  <a:pt x="693352" y="123825"/>
                </a:cubicBezTo>
                <a:cubicBezTo>
                  <a:pt x="606040" y="106363"/>
                  <a:pt x="483802" y="95250"/>
                  <a:pt x="483802" y="95250"/>
                </a:cubicBezTo>
                <a:lnTo>
                  <a:pt x="483802" y="95250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 rot="159710">
            <a:off x="827584" y="5301208"/>
            <a:ext cx="2088232" cy="792088"/>
          </a:xfrm>
          <a:custGeom>
            <a:avLst/>
            <a:gdLst>
              <a:gd name="connsiteX0" fmla="*/ 769552 w 1220261"/>
              <a:gd name="connsiteY0" fmla="*/ 0 h 661881"/>
              <a:gd name="connsiteX1" fmla="*/ 274252 w 1220261"/>
              <a:gd name="connsiteY1" fmla="*/ 95250 h 661881"/>
              <a:gd name="connsiteX2" fmla="*/ 36127 w 1220261"/>
              <a:gd name="connsiteY2" fmla="*/ 276225 h 661881"/>
              <a:gd name="connsiteX3" fmla="*/ 26602 w 1220261"/>
              <a:gd name="connsiteY3" fmla="*/ 495300 h 661881"/>
              <a:gd name="connsiteX4" fmla="*/ 283777 w 1220261"/>
              <a:gd name="connsiteY4" fmla="*/ 647700 h 661881"/>
              <a:gd name="connsiteX5" fmla="*/ 721927 w 1220261"/>
              <a:gd name="connsiteY5" fmla="*/ 647700 h 661881"/>
              <a:gd name="connsiteX6" fmla="*/ 1102927 w 1220261"/>
              <a:gd name="connsiteY6" fmla="*/ 581025 h 661881"/>
              <a:gd name="connsiteX7" fmla="*/ 1217227 w 1220261"/>
              <a:gd name="connsiteY7" fmla="*/ 342900 h 661881"/>
              <a:gd name="connsiteX8" fmla="*/ 1007677 w 1220261"/>
              <a:gd name="connsiteY8" fmla="*/ 200025 h 661881"/>
              <a:gd name="connsiteX9" fmla="*/ 693352 w 1220261"/>
              <a:gd name="connsiteY9" fmla="*/ 123825 h 661881"/>
              <a:gd name="connsiteX10" fmla="*/ 483802 w 1220261"/>
              <a:gd name="connsiteY10" fmla="*/ 95250 h 661881"/>
              <a:gd name="connsiteX11" fmla="*/ 483802 w 1220261"/>
              <a:gd name="connsiteY11" fmla="*/ 95250 h 66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20261" h="661881">
                <a:moveTo>
                  <a:pt x="769552" y="0"/>
                </a:moveTo>
                <a:cubicBezTo>
                  <a:pt x="583020" y="24606"/>
                  <a:pt x="396489" y="49213"/>
                  <a:pt x="274252" y="95250"/>
                </a:cubicBezTo>
                <a:cubicBezTo>
                  <a:pt x="152015" y="141287"/>
                  <a:pt x="77402" y="209550"/>
                  <a:pt x="36127" y="276225"/>
                </a:cubicBezTo>
                <a:cubicBezTo>
                  <a:pt x="-5148" y="342900"/>
                  <a:pt x="-14673" y="433388"/>
                  <a:pt x="26602" y="495300"/>
                </a:cubicBezTo>
                <a:cubicBezTo>
                  <a:pt x="67877" y="557212"/>
                  <a:pt x="167890" y="622300"/>
                  <a:pt x="283777" y="647700"/>
                </a:cubicBezTo>
                <a:cubicBezTo>
                  <a:pt x="399664" y="673100"/>
                  <a:pt x="585402" y="658812"/>
                  <a:pt x="721927" y="647700"/>
                </a:cubicBezTo>
                <a:cubicBezTo>
                  <a:pt x="858452" y="636588"/>
                  <a:pt x="1020377" y="631825"/>
                  <a:pt x="1102927" y="581025"/>
                </a:cubicBezTo>
                <a:cubicBezTo>
                  <a:pt x="1185477" y="530225"/>
                  <a:pt x="1233102" y="406400"/>
                  <a:pt x="1217227" y="342900"/>
                </a:cubicBezTo>
                <a:cubicBezTo>
                  <a:pt x="1201352" y="279400"/>
                  <a:pt x="1094989" y="236537"/>
                  <a:pt x="1007677" y="200025"/>
                </a:cubicBezTo>
                <a:cubicBezTo>
                  <a:pt x="920365" y="163513"/>
                  <a:pt x="780664" y="141287"/>
                  <a:pt x="693352" y="123825"/>
                </a:cubicBezTo>
                <a:cubicBezTo>
                  <a:pt x="606040" y="106363"/>
                  <a:pt x="483802" y="95250"/>
                  <a:pt x="483802" y="95250"/>
                </a:cubicBezTo>
                <a:lnTo>
                  <a:pt x="483802" y="95250"/>
                </a:lnTo>
              </a:path>
            </a:pathLst>
          </a:cu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89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26170"/>
          </a:xfrm>
        </p:spPr>
        <p:txBody>
          <a:bodyPr/>
          <a:lstStyle/>
          <a:p>
            <a:r>
              <a:rPr lang="en-US" sz="3600" dirty="0"/>
              <a:t>Matrix Admin</a:t>
            </a:r>
            <a:endParaRPr lang="ru-RU" sz="3600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7620000" cy="7920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600" dirty="0"/>
              <a:t>matrix@edu.vspu.ru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-1" b="44673"/>
          <a:stretch/>
        </p:blipFill>
        <p:spPr>
          <a:xfrm>
            <a:off x="539552" y="2601288"/>
            <a:ext cx="7920000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6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26170"/>
          </a:xfrm>
        </p:spPr>
        <p:txBody>
          <a:bodyPr/>
          <a:lstStyle/>
          <a:p>
            <a:r>
              <a:rPr lang="ru-RU" sz="3600" dirty="0"/>
              <a:t>Сайт «</a:t>
            </a:r>
            <a:r>
              <a:rPr lang="en-US" sz="3600" dirty="0"/>
              <a:t>Matrix</a:t>
            </a:r>
            <a:r>
              <a:rPr lang="ru-RU" sz="3600" dirty="0"/>
              <a:t>»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7620000" cy="4699992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http://matrix.vspu.ru</a:t>
            </a:r>
          </a:p>
          <a:p>
            <a:r>
              <a:rPr lang="ru-RU" sz="3200" b="1" dirty="0"/>
              <a:t>Портал учебной документации ВГСПУ</a:t>
            </a:r>
          </a:p>
          <a:p>
            <a:pPr lvl="1"/>
            <a:r>
              <a:rPr lang="ru-RU" sz="3000" dirty="0"/>
              <a:t>разработка и размещение документации основных профессиональных образовательных программ:</a:t>
            </a:r>
          </a:p>
          <a:p>
            <a:pPr lvl="2"/>
            <a:r>
              <a:rPr lang="ru-RU" sz="2800" dirty="0"/>
              <a:t>аннотации дисциплин (практик)</a:t>
            </a:r>
          </a:p>
          <a:p>
            <a:pPr lvl="2"/>
            <a:r>
              <a:rPr lang="ru-RU" sz="2800" dirty="0"/>
              <a:t>программы дисциплин (практик)</a:t>
            </a:r>
          </a:p>
          <a:p>
            <a:pPr lvl="2"/>
            <a:r>
              <a:rPr lang="ru-RU" sz="2800" dirty="0"/>
              <a:t>фонды оценочных средств</a:t>
            </a:r>
          </a:p>
          <a:p>
            <a:pPr lvl="2"/>
            <a:r>
              <a:rPr lang="ru-RU" sz="2800" dirty="0"/>
              <a:t>паспорта и программы формирования компетенций</a:t>
            </a: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121509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/>
              <a:t>Нормативная база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Порядок организации и осуществления образовательной деятельности по образовательным программам высшего образования – программам </a:t>
            </a:r>
            <a:r>
              <a:rPr lang="ru-RU" sz="2800" dirty="0" err="1"/>
              <a:t>бакалавриата</a:t>
            </a:r>
            <a:r>
              <a:rPr lang="ru-RU" sz="2800" dirty="0"/>
              <a:t>, программам </a:t>
            </a:r>
            <a:r>
              <a:rPr lang="ru-RU" sz="2800" dirty="0" err="1"/>
              <a:t>специалитета</a:t>
            </a:r>
            <a:r>
              <a:rPr lang="ru-RU" sz="2800" dirty="0"/>
              <a:t>, программам магистратуры</a:t>
            </a:r>
            <a:br>
              <a:rPr lang="ru-RU" sz="2600" dirty="0"/>
            </a:br>
            <a:br>
              <a:rPr lang="ru-RU" sz="2600" dirty="0"/>
            </a:br>
            <a:r>
              <a:rPr lang="ru-RU" sz="2600" dirty="0"/>
              <a:t>утвержден приказом Министерства образования и науки РФ от 19 декабря 2013 г. N 1367</a:t>
            </a:r>
            <a:br>
              <a:rPr lang="ru-RU" sz="2600" dirty="0"/>
            </a:br>
            <a:br>
              <a:rPr lang="ru-RU" sz="2600" dirty="0"/>
            </a:br>
            <a:r>
              <a:rPr lang="en-US" sz="2600" dirty="0">
                <a:hlinkClick r:id="rId2"/>
              </a:rPr>
              <a:t>http://rg.ru/2014/03/12/obr-dok.html</a:t>
            </a:r>
            <a:r>
              <a:rPr lang="ru-RU" sz="2600" dirty="0"/>
              <a:t>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5214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20000" cy="65453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4624"/>
            <a:ext cx="7920000" cy="65453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00" y="116632"/>
            <a:ext cx="7920000" cy="65453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416" y="188640"/>
            <a:ext cx="7920000" cy="65453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52" y="260648"/>
            <a:ext cx="7920000" cy="65453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568" y="332656"/>
            <a:ext cx="7920000" cy="65453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584" y="404664"/>
            <a:ext cx="7920000" cy="65453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2480" y="484061"/>
            <a:ext cx="7920000" cy="654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6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exey\Dropbox\Разное\!Ученый совет\matrix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56" y="0"/>
            <a:ext cx="7200000" cy="667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lexey\Dropbox\Разное\!Ученый совет\matrix\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76" y="65777"/>
            <a:ext cx="7200000" cy="667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lexey\Dropbox\Разное\!Ученый совет\matrix\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08" y="130171"/>
            <a:ext cx="7200000" cy="667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lexey\Dropbox\Разное\!Ученый совет\matrix\1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32" y="182409"/>
            <a:ext cx="7200000" cy="667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98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26170"/>
          </a:xfrm>
        </p:spPr>
        <p:txBody>
          <a:bodyPr/>
          <a:lstStyle/>
          <a:p>
            <a:r>
              <a:rPr lang="ru-RU" sz="4000" dirty="0"/>
              <a:t>Уровни погружения в </a:t>
            </a:r>
            <a:r>
              <a:rPr lang="en-US" sz="4000" dirty="0"/>
              <a:t>Matrix</a:t>
            </a:r>
            <a:endParaRPr lang="ru-RU" sz="4000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7620000" cy="469999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700" b="1" dirty="0"/>
              <a:t>Уровень 1</a:t>
            </a:r>
          </a:p>
          <a:p>
            <a:pPr marL="114300" indent="0">
              <a:buNone/>
            </a:pPr>
            <a:endParaRPr lang="en-US" sz="2700" b="1" dirty="0"/>
          </a:p>
          <a:p>
            <a:r>
              <a:rPr lang="ru-RU" sz="2700" dirty="0"/>
              <a:t>Образовательный стандарт</a:t>
            </a:r>
            <a:endParaRPr lang="en-US" sz="2700" dirty="0"/>
          </a:p>
          <a:p>
            <a:r>
              <a:rPr lang="ru-RU" sz="2700" dirty="0"/>
              <a:t>Учебный план</a:t>
            </a:r>
          </a:p>
          <a:p>
            <a:r>
              <a:rPr lang="ru-RU" sz="2700" dirty="0"/>
              <a:t>Матрица компетенций</a:t>
            </a:r>
          </a:p>
          <a:p>
            <a:r>
              <a:rPr lang="ru-RU" sz="2700" dirty="0"/>
              <a:t>Уровни сформированности компетенций</a:t>
            </a:r>
          </a:p>
          <a:p>
            <a:endParaRPr lang="ru-RU" sz="2700" dirty="0"/>
          </a:p>
          <a:p>
            <a:r>
              <a:rPr lang="ru-RU" sz="2700" b="1" dirty="0"/>
              <a:t>Шаблоны всех документов для всех дисциплин и практик (</a:t>
            </a:r>
            <a:r>
              <a:rPr lang="en-US" sz="2700" b="1" dirty="0"/>
              <a:t>MS Word</a:t>
            </a:r>
            <a:r>
              <a:rPr lang="ru-RU" sz="2700" b="1" dirty="0"/>
              <a:t>)  </a:t>
            </a:r>
          </a:p>
          <a:p>
            <a:endParaRPr lang="ru-RU" sz="2700" b="1" dirty="0"/>
          </a:p>
          <a:p>
            <a:endParaRPr lang="ru-RU" sz="2700" b="1" dirty="0"/>
          </a:p>
        </p:txBody>
      </p:sp>
    </p:spTree>
    <p:extLst>
      <p:ext uri="{BB962C8B-B14F-4D97-AF65-F5344CB8AC3E}">
        <p14:creationId xmlns:p14="http://schemas.microsoft.com/office/powerpoint/2010/main" val="5969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26170"/>
          </a:xfrm>
        </p:spPr>
        <p:txBody>
          <a:bodyPr/>
          <a:lstStyle/>
          <a:p>
            <a:r>
              <a:rPr lang="ru-RU" sz="4000" dirty="0"/>
              <a:t>Уровни погружения в </a:t>
            </a:r>
            <a:r>
              <a:rPr lang="en-US" sz="4000" dirty="0"/>
              <a:t>Matrix</a:t>
            </a:r>
            <a:endParaRPr lang="ru-RU" sz="4000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003232" cy="469999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700" b="1" dirty="0"/>
              <a:t>Уровень 2</a:t>
            </a:r>
          </a:p>
          <a:p>
            <a:pPr marL="114300" indent="0">
              <a:buNone/>
            </a:pPr>
            <a:endParaRPr lang="en-US" sz="2700" b="1" dirty="0"/>
          </a:p>
          <a:p>
            <a:r>
              <a:rPr lang="ru-RU" sz="2700" dirty="0"/>
              <a:t>Разделы дисциплин (названия, компетенции)</a:t>
            </a:r>
            <a:endParaRPr lang="en-US" sz="2700" dirty="0"/>
          </a:p>
          <a:p>
            <a:r>
              <a:rPr lang="ru-RU" sz="2700" dirty="0"/>
              <a:t>Знать, уметь, владеть (по разделам)</a:t>
            </a:r>
          </a:p>
          <a:p>
            <a:r>
              <a:rPr lang="ru-RU" sz="2700" dirty="0"/>
              <a:t>Оценочные средства (названия, баллы, компетенции)</a:t>
            </a:r>
          </a:p>
          <a:p>
            <a:endParaRPr lang="ru-RU" sz="2700" dirty="0"/>
          </a:p>
          <a:p>
            <a:r>
              <a:rPr lang="ru-RU" sz="2700" b="1" dirty="0"/>
              <a:t>Паспорта фондов оценочных средств</a:t>
            </a:r>
          </a:p>
          <a:p>
            <a:r>
              <a:rPr lang="ru-RU" sz="2700" b="1" dirty="0"/>
              <a:t>Паспорта и программы формирования компетенций</a:t>
            </a:r>
          </a:p>
        </p:txBody>
      </p:sp>
    </p:spTree>
    <p:extLst>
      <p:ext uri="{BB962C8B-B14F-4D97-AF65-F5344CB8AC3E}">
        <p14:creationId xmlns:p14="http://schemas.microsoft.com/office/powerpoint/2010/main" val="99348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26170"/>
          </a:xfrm>
        </p:spPr>
        <p:txBody>
          <a:bodyPr/>
          <a:lstStyle/>
          <a:p>
            <a:r>
              <a:rPr lang="ru-RU" sz="4000" dirty="0"/>
              <a:t>Уровни погружения в </a:t>
            </a:r>
            <a:r>
              <a:rPr lang="en-US" sz="4000" dirty="0"/>
              <a:t>Matrix</a:t>
            </a:r>
            <a:endParaRPr lang="ru-RU" sz="4000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003232" cy="469999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700" b="1" dirty="0"/>
              <a:t>Уровень 3</a:t>
            </a:r>
          </a:p>
          <a:p>
            <a:pPr marL="114300" indent="0">
              <a:buNone/>
            </a:pPr>
            <a:endParaRPr lang="en-US" sz="2700" b="1" dirty="0"/>
          </a:p>
          <a:p>
            <a:r>
              <a:rPr lang="ru-RU" sz="2700" dirty="0"/>
              <a:t>Цели дисциплин (практик)</a:t>
            </a:r>
            <a:endParaRPr lang="en-US" sz="2700" dirty="0"/>
          </a:p>
          <a:p>
            <a:r>
              <a:rPr lang="ru-RU" sz="2700" dirty="0"/>
              <a:t>Содержание разделов</a:t>
            </a:r>
          </a:p>
          <a:p>
            <a:r>
              <a:rPr lang="ru-RU" sz="2700" dirty="0"/>
              <a:t>Разработчики дисциплин (практик)</a:t>
            </a:r>
          </a:p>
          <a:p>
            <a:endParaRPr lang="ru-RU" sz="2700" dirty="0"/>
          </a:p>
          <a:p>
            <a:r>
              <a:rPr lang="ru-RU" sz="2700" b="1" dirty="0"/>
              <a:t>Аннотации всех дисциплин и практик</a:t>
            </a:r>
          </a:p>
        </p:txBody>
      </p:sp>
    </p:spTree>
    <p:extLst>
      <p:ext uri="{BB962C8B-B14F-4D97-AF65-F5344CB8AC3E}">
        <p14:creationId xmlns:p14="http://schemas.microsoft.com/office/powerpoint/2010/main" val="347972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26170"/>
          </a:xfrm>
        </p:spPr>
        <p:txBody>
          <a:bodyPr/>
          <a:lstStyle/>
          <a:p>
            <a:r>
              <a:rPr lang="ru-RU" sz="4000" dirty="0"/>
              <a:t>Уровни погружения в </a:t>
            </a:r>
            <a:r>
              <a:rPr lang="en-US" sz="4000" dirty="0"/>
              <a:t>Matrix</a:t>
            </a:r>
            <a:endParaRPr lang="ru-RU" sz="4000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003232" cy="469999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700" b="1" dirty="0"/>
              <a:t>Уровень 4</a:t>
            </a:r>
          </a:p>
          <a:p>
            <a:pPr marL="114300" indent="0">
              <a:buNone/>
            </a:pPr>
            <a:endParaRPr lang="en-US" sz="2700" b="1" dirty="0"/>
          </a:p>
          <a:p>
            <a:r>
              <a:rPr lang="ru-RU" sz="2700" dirty="0"/>
              <a:t>Основная и дополнительная литература</a:t>
            </a:r>
            <a:endParaRPr lang="en-US" sz="2700" dirty="0"/>
          </a:p>
          <a:p>
            <a:r>
              <a:rPr lang="ru-RU" sz="2700" dirty="0"/>
              <a:t>Информационные технологии</a:t>
            </a:r>
          </a:p>
          <a:p>
            <a:r>
              <a:rPr lang="ru-RU" sz="2700" dirty="0"/>
              <a:t>Материально-техническое обеспечение</a:t>
            </a:r>
          </a:p>
          <a:p>
            <a:endParaRPr lang="ru-RU" sz="2700" dirty="0"/>
          </a:p>
          <a:p>
            <a:r>
              <a:rPr lang="ru-RU" sz="2700" b="1" dirty="0"/>
              <a:t>Программы дисциплин и практик</a:t>
            </a:r>
          </a:p>
        </p:txBody>
      </p:sp>
    </p:spTree>
    <p:extLst>
      <p:ext uri="{BB962C8B-B14F-4D97-AF65-F5344CB8AC3E}">
        <p14:creationId xmlns:p14="http://schemas.microsoft.com/office/powerpoint/2010/main" val="171197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735</TotalTime>
  <Words>406</Words>
  <Application>Microsoft Office PowerPoint</Application>
  <PresentationFormat>Экран (4:3)</PresentationFormat>
  <Paragraphs>82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Cambria</vt:lpstr>
      <vt:lpstr>Соседство</vt:lpstr>
      <vt:lpstr>Портал учебной  документации ВГСПУ </vt:lpstr>
      <vt:lpstr>Сайт «Matrix»</vt:lpstr>
      <vt:lpstr>Нормативная база</vt:lpstr>
      <vt:lpstr>Презентация PowerPoint</vt:lpstr>
      <vt:lpstr>Презентация PowerPoint</vt:lpstr>
      <vt:lpstr>Уровни погружения в Matrix</vt:lpstr>
      <vt:lpstr>Уровни погружения в Matrix</vt:lpstr>
      <vt:lpstr>Уровни погружения в Matrix</vt:lpstr>
      <vt:lpstr>Уровни погружения в Matrix</vt:lpstr>
      <vt:lpstr>Полный комплект документов</vt:lpstr>
      <vt:lpstr>Работа с материалами ОПОП</vt:lpstr>
      <vt:lpstr>Презентация PowerPoint</vt:lpstr>
      <vt:lpstr>Презентация PowerPoint</vt:lpstr>
      <vt:lpstr>Наследование ОПОП</vt:lpstr>
      <vt:lpstr>Работа с материалами ОПОП</vt:lpstr>
      <vt:lpstr>Начало работы</vt:lpstr>
      <vt:lpstr>http://matrix.vspu.ru</vt:lpstr>
      <vt:lpstr>Matrix Admin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Образовательный портал ВГСПУ</dc:title>
  <dc:creator>Alexey</dc:creator>
  <cp:lastModifiedBy>Alexey</cp:lastModifiedBy>
  <cp:revision>109</cp:revision>
  <cp:lastPrinted>2016-01-24T20:20:50Z</cp:lastPrinted>
  <dcterms:created xsi:type="dcterms:W3CDTF">2014-03-30T06:53:51Z</dcterms:created>
  <dcterms:modified xsi:type="dcterms:W3CDTF">2016-12-10T19:11:32Z</dcterms:modified>
</cp:coreProperties>
</file>