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8" r:id="rId4"/>
    <p:sldId id="269" r:id="rId5"/>
    <p:sldId id="259" r:id="rId6"/>
    <p:sldId id="260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07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20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204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921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07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07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007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01.03.2016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du.vspu.r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strizh.vspu.ru/" TargetMode="External"/><Relationship Id="rId3" Type="http://schemas.openxmlformats.org/officeDocument/2006/relationships/hyperlink" Target="http://vspu.ru/" TargetMode="External"/><Relationship Id="rId7" Type="http://schemas.openxmlformats.org/officeDocument/2006/relationships/hyperlink" Target="http://grani.vspu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zvestia.vspu.ru/" TargetMode="External"/><Relationship Id="rId5" Type="http://schemas.openxmlformats.org/officeDocument/2006/relationships/hyperlink" Target="http://ap.vspu.ru/" TargetMode="External"/><Relationship Id="rId10" Type="http://schemas.openxmlformats.org/officeDocument/2006/relationships/hyperlink" Target="http://miroznai.ru/" TargetMode="External"/><Relationship Id="rId4" Type="http://schemas.openxmlformats.org/officeDocument/2006/relationships/hyperlink" Target="http://science.vspu.ru/" TargetMode="External"/><Relationship Id="rId9" Type="http://schemas.openxmlformats.org/officeDocument/2006/relationships/hyperlink" Target="http://mif.vspu.ru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6864" cy="2808312"/>
          </a:xfrm>
        </p:spPr>
        <p:txBody>
          <a:bodyPr>
            <a:noAutofit/>
          </a:bodyPr>
          <a:lstStyle/>
          <a:p>
            <a:r>
              <a:rPr lang="ru-RU" sz="3200" b="1" dirty="0"/>
              <a:t>Применение  ресурсов  электронной информационно-образовательной среды при реализации основных профессиональных образовательных программ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7776864" cy="259228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Курсы повышения квалификации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11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Алексей Николаевич, ВГСПУ</a:t>
            </a:r>
          </a:p>
          <a:p>
            <a:endParaRPr lang="ru-RU" sz="11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марта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201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120143" y="-27384"/>
            <a:ext cx="9259711" cy="6886760"/>
            <a:chOff x="-120143" y="-27384"/>
            <a:chExt cx="9259711" cy="6886760"/>
          </a:xfrm>
        </p:grpSpPr>
        <p:pic>
          <p:nvPicPr>
            <p:cNvPr id="1082" name="Picture 58" descr="http://macradar.ru/wp-content/uploads/2013/09/wWd4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30" y="1453771"/>
              <a:ext cx="1723635" cy="8618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Прямоугольник 60"/>
            <p:cNvSpPr/>
            <p:nvPr/>
          </p:nvSpPr>
          <p:spPr>
            <a:xfrm>
              <a:off x="8409672" y="4146734"/>
              <a:ext cx="645268" cy="4991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6" name="Picture 22" descr="http://itua.info/wp-content/uploads/2013/12/youtube-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9510" y="1335261"/>
              <a:ext cx="1918099" cy="13563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30" descr="http://blog.dotsub.com/wp-content/uploads/2014/01/vimeo-logo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330" y="870460"/>
              <a:ext cx="1764261" cy="504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6" name="Picture 32" descr="http://upload.wikimedia.org/wikipedia/commons/a/a5/Glogster_Logo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192" y="4396308"/>
              <a:ext cx="2210354" cy="5683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8" name="Picture 34" descr="http://techversity.com/wp-content/uploads/2013/09/prezi_horizontal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0143" y="3024762"/>
              <a:ext cx="2075435" cy="1195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0" name="Picture 36" descr="http://4.bp.blogspot.com/_TkhlSyyP58U/Sob3l4mA-SI/AAAAAAAAElw/idLZxyxCXVA/s400/bubbl.u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2208" y="4552888"/>
              <a:ext cx="2800350" cy="581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2" name="Picture 38" descr="https://encrypted-tbn3.gstatic.com/images?q=tbn:ANd9GcQthrCoWFF0tAmj19QGulGFJH6oJMJhIyljBjYGqWDwJylV1HHu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6194" y="5121970"/>
              <a:ext cx="2908746" cy="8492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4" name="Picture 40" descr="http://2.bp.blogspot.com/-0AWp7pRuXjU/Tfcz_d_Q3hI/AAAAAAAABOU/W58MrkQEtyI/s1600/spider_scribe_logo.jp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2" y="5194621"/>
              <a:ext cx="2908746" cy="7039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6" name="Picture 42" descr="http://www.industrialmarketer.com/wp-content/uploads/2014/01/Mindmeister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2" y="160338"/>
              <a:ext cx="3279627" cy="689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8" name="Picture 44" descr="http://patrickpowers.net/wp-content/uploads/2010/11/slideshare_550x150.pn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64" y="5971191"/>
              <a:ext cx="3025862" cy="8252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0" name="Picture 46" descr="http://te-st.ru/wp-content/uploads/dipity_teaser2.pn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19450" y="100086"/>
              <a:ext cx="2428159" cy="12744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6" name="Picture 52" descr="https://sultanzeydan.edublogs.org/files/2012/01/timerime-1wxh554.jp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9477" y="2519883"/>
              <a:ext cx="1795463" cy="1876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8" name="Picture 54" descr="http://2ghw.weebly.com/uploads/1/8/0/8/18085357/2693799_orig.jp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8577" y="5971191"/>
              <a:ext cx="2903981" cy="81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0" name="Picture 56" descr="http://novostiliteratury.ru/wp-content/uploads/2013/11/scribd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75" y="2267662"/>
              <a:ext cx="1859405" cy="775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Прямоугольник 61"/>
            <p:cNvSpPr/>
            <p:nvPr/>
          </p:nvSpPr>
          <p:spPr>
            <a:xfrm>
              <a:off x="0" y="0"/>
              <a:ext cx="3722025" cy="6858000"/>
            </a:xfrm>
            <a:prstGeom prst="rect">
              <a:avLst/>
            </a:prstGeom>
            <a:solidFill>
              <a:schemeClr val="bg1"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Прямоугольник 116"/>
            <p:cNvSpPr/>
            <p:nvPr/>
          </p:nvSpPr>
          <p:spPr>
            <a:xfrm>
              <a:off x="5417543" y="-27384"/>
              <a:ext cx="3722025" cy="6885384"/>
            </a:xfrm>
            <a:prstGeom prst="rect">
              <a:avLst/>
            </a:prstGeom>
            <a:solidFill>
              <a:schemeClr val="bg1"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7" name="Группа 46"/>
            <p:cNvGrpSpPr/>
            <p:nvPr/>
          </p:nvGrpSpPr>
          <p:grpSpPr>
            <a:xfrm>
              <a:off x="2569489" y="1374535"/>
              <a:ext cx="3847900" cy="3657727"/>
              <a:chOff x="2159324" y="1605719"/>
              <a:chExt cx="3847900" cy="3657727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3491880" y="2780928"/>
                <a:ext cx="720080" cy="576024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pic>
            <p:nvPicPr>
              <p:cNvPr id="1026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1840" y="2420888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1907" y="2415074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6056" y="3716952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01867" y="4365104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1840" y="4005064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9" name="Прямая соединительная линия 18"/>
              <p:cNvCxnSpPr/>
              <p:nvPr/>
            </p:nvCxnSpPr>
            <p:spPr>
              <a:xfrm flipH="1">
                <a:off x="4211960" y="2752495"/>
                <a:ext cx="360040" cy="604457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flipH="1">
                <a:off x="3491880" y="3356952"/>
                <a:ext cx="720080" cy="72004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" name="Прямая соединительная линия 20"/>
              <p:cNvCxnSpPr>
                <a:endCxn id="16" idx="1"/>
              </p:cNvCxnSpPr>
              <p:nvPr/>
            </p:nvCxnSpPr>
            <p:spPr>
              <a:xfrm>
                <a:off x="4211960" y="3356953"/>
                <a:ext cx="864096" cy="540019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2" name="Прямая соединительная линия 21"/>
              <p:cNvCxnSpPr>
                <a:endCxn id="1028" idx="3"/>
              </p:cNvCxnSpPr>
              <p:nvPr/>
            </p:nvCxnSpPr>
            <p:spPr>
              <a:xfrm flipH="1">
                <a:off x="3131840" y="3367208"/>
                <a:ext cx="1080120" cy="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4246923" y="3356954"/>
                <a:ext cx="575024" cy="82813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flipV="1">
                <a:off x="4211960" y="3212976"/>
                <a:ext cx="864096" cy="154232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5" name="Прямая соединительная линия 24"/>
              <p:cNvCxnSpPr>
                <a:endCxn id="38" idx="2"/>
              </p:cNvCxnSpPr>
              <p:nvPr/>
            </p:nvCxnSpPr>
            <p:spPr>
              <a:xfrm flipH="1" flipV="1">
                <a:off x="3977191" y="2145183"/>
                <a:ext cx="234769" cy="1211769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6" name="Прямая соединительная линия 25"/>
              <p:cNvCxnSpPr>
                <a:endCxn id="17" idx="0"/>
              </p:cNvCxnSpPr>
              <p:nvPr/>
            </p:nvCxnSpPr>
            <p:spPr>
              <a:xfrm>
                <a:off x="4211960" y="3356954"/>
                <a:ext cx="69927" cy="1008150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pic>
            <p:nvPicPr>
              <p:cNvPr id="1028" name="Picture 4" descr="Multiple users silhouette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2376" y="3097476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" name="Picture 4" descr="Multiple users silhouette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54021" y="2827349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" name="Picture 4" descr="Multiple users silhouette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7251" y="4184518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8" name="Picture 4" descr="Multiple users silhouette"/>
              <p:cNvPicPr>
                <a:picLocks noChangeAspect="1" noChangeArrowheads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07459" y="1605719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39" name="Прямая соединительная линия 38"/>
              <p:cNvCxnSpPr/>
              <p:nvPr/>
            </p:nvCxnSpPr>
            <p:spPr>
              <a:xfrm flipV="1">
                <a:off x="4246923" y="2595094"/>
                <a:ext cx="34964" cy="772114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flipH="1" flipV="1">
                <a:off x="2761641" y="2827349"/>
                <a:ext cx="1450319" cy="539859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flipH="1">
                <a:off x="3614905" y="3367208"/>
                <a:ext cx="632019" cy="1177916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4211960" y="3367208"/>
                <a:ext cx="1224136" cy="201905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pic>
            <p:nvPicPr>
              <p:cNvPr id="1038" name="Picture 6" descr="Settings gear symbol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1840" y="4578689"/>
                <a:ext cx="571128" cy="5711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4" name="Picture 6" descr="Settings gear symbol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9324" y="2393013"/>
                <a:ext cx="571128" cy="5711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" name="Picture 6" descr="Settings gear symbol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36096" y="3325844"/>
                <a:ext cx="571128" cy="5711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4246923" y="3367208"/>
                <a:ext cx="325077" cy="1211481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flipH="1">
                <a:off x="2761641" y="3356952"/>
                <a:ext cx="1485283" cy="648112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flipV="1">
                <a:off x="4211960" y="2393013"/>
                <a:ext cx="1211793" cy="963941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pic>
            <p:nvPicPr>
              <p:cNvPr id="1050" name="Picture 8" descr="Internet world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51928" y="1832541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1" name="Picture 8" descr="Internet world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1907" y="4723982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3" name="Picture 8" descr="Internet world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9324" y="3896972"/>
                <a:ext cx="539464" cy="5394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01867" y="2191985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83" name="Прямая соединительная линия 82"/>
              <p:cNvCxnSpPr/>
              <p:nvPr/>
            </p:nvCxnSpPr>
            <p:spPr>
              <a:xfrm>
                <a:off x="3707459" y="2617133"/>
                <a:ext cx="504501" cy="739821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5" name="Овал 4"/>
              <p:cNvSpPr/>
              <p:nvPr/>
            </p:nvSpPr>
            <p:spPr>
              <a:xfrm>
                <a:off x="3851920" y="2996952"/>
                <a:ext cx="72008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8" name="Picture 2" descr="User black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1880" y="2191210"/>
                <a:ext cx="360040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84" name="Picture 60" descr="http://s.4pda.to/wp-content/uploads/headbands/106/phband-106108.jpg"/>
            <p:cNvPicPr>
              <a:picLocks noChangeAspect="1" noChangeArrowheads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98"/>
            <a:stretch/>
          </p:blipFill>
          <p:spPr bwMode="auto">
            <a:xfrm>
              <a:off x="3573983" y="5445224"/>
              <a:ext cx="2096284" cy="140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0" name="Прямоугольник 119"/>
            <p:cNvSpPr/>
            <p:nvPr/>
          </p:nvSpPr>
          <p:spPr>
            <a:xfrm>
              <a:off x="3363448" y="5414160"/>
              <a:ext cx="2306819" cy="1445216"/>
            </a:xfrm>
            <a:prstGeom prst="rect">
              <a:avLst/>
            </a:prstGeom>
            <a:solidFill>
              <a:schemeClr val="bg1"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4422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Контекст (ФГОС ВО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Электронная </a:t>
            </a:r>
            <a:r>
              <a:rPr lang="ru-RU" sz="2800" dirty="0"/>
              <a:t>информационно-образовательная среда организации должна обеспечивать:</a:t>
            </a:r>
          </a:p>
          <a:p>
            <a:pPr lvl="1"/>
            <a:r>
              <a:rPr lang="ru-RU" sz="2600" dirty="0"/>
              <a:t>доступ к </a:t>
            </a:r>
            <a:r>
              <a:rPr lang="ru-RU" sz="2600" dirty="0" smtClean="0"/>
              <a:t>… электронным </a:t>
            </a:r>
            <a:r>
              <a:rPr lang="ru-RU" sz="2600" dirty="0"/>
              <a:t>образовательным ресурсам, указанным в </a:t>
            </a:r>
            <a:r>
              <a:rPr lang="ru-RU" sz="2600" dirty="0" smtClean="0"/>
              <a:t>рабочих программах</a:t>
            </a:r>
            <a:endParaRPr lang="ru-RU" sz="2600" dirty="0"/>
          </a:p>
          <a:p>
            <a:pPr lvl="1"/>
            <a:r>
              <a:rPr lang="ru-RU" sz="2600" dirty="0"/>
              <a:t>фиксацию хода образовательного </a:t>
            </a:r>
            <a:r>
              <a:rPr lang="ru-RU" sz="2600" dirty="0" smtClean="0"/>
              <a:t>процесса …</a:t>
            </a:r>
            <a:endParaRPr lang="ru-RU" sz="2600" dirty="0"/>
          </a:p>
          <a:p>
            <a:pPr lvl="1"/>
            <a:r>
              <a:rPr lang="ru-RU" sz="2600" dirty="0" smtClean="0"/>
              <a:t>формирование </a:t>
            </a:r>
            <a:r>
              <a:rPr lang="ru-RU" sz="2600" dirty="0"/>
              <a:t>электронного портфолио </a:t>
            </a:r>
            <a:r>
              <a:rPr lang="ru-RU" sz="2600" dirty="0" smtClean="0"/>
              <a:t>обучающегося …</a:t>
            </a:r>
          </a:p>
          <a:p>
            <a:pPr lvl="1"/>
            <a:r>
              <a:rPr lang="ru-RU" sz="2600" dirty="0" smtClean="0"/>
              <a:t>взаимодействие </a:t>
            </a:r>
            <a:r>
              <a:rPr lang="ru-RU" sz="2600" dirty="0"/>
              <a:t>между участниками образовательного </a:t>
            </a:r>
            <a:r>
              <a:rPr lang="ru-RU" sz="2600" dirty="0" smtClean="0"/>
              <a:t>процесса … в </a:t>
            </a:r>
            <a:r>
              <a:rPr lang="ru-RU" sz="2600" dirty="0"/>
              <a:t>сети </a:t>
            </a:r>
            <a:r>
              <a:rPr lang="ru-RU" sz="2600" dirty="0" smtClean="0"/>
              <a:t>Интернет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86878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6192688"/>
          </a:xfrm>
        </p:spPr>
        <p:txBody>
          <a:bodyPr/>
          <a:lstStyle/>
          <a:p>
            <a:pPr algn="ctr"/>
            <a:r>
              <a:rPr lang="ru-RU" sz="4000" b="1" dirty="0" smtClean="0"/>
              <a:t>Образовательный портал университета</a:t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en-US" sz="4000" b="1" dirty="0" smtClean="0">
                <a:hlinkClick r:id="rId3"/>
              </a:rPr>
              <a:t>http://edu.vspu.ru</a:t>
            </a:r>
            <a:r>
              <a:rPr lang="en-US" sz="4000" b="1" dirty="0" smtClean="0"/>
              <a:t>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25029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План занятий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Занятие 1 – </a:t>
            </a:r>
            <a:r>
              <a:rPr lang="en-US" b="1" dirty="0" smtClean="0"/>
              <a:t>2 </a:t>
            </a:r>
            <a:r>
              <a:rPr lang="ru-RU" b="1" dirty="0" smtClean="0"/>
              <a:t>марта </a:t>
            </a:r>
          </a:p>
          <a:p>
            <a:pPr lvl="1"/>
            <a:r>
              <a:rPr lang="ru-RU" sz="2200" dirty="0"/>
              <a:t>Обзор ресурсов информационной образовательной среды </a:t>
            </a:r>
            <a:r>
              <a:rPr lang="ru-RU" sz="2200" dirty="0" smtClean="0"/>
              <a:t>университета </a:t>
            </a:r>
            <a:endParaRPr lang="en-US" sz="2200" dirty="0" smtClean="0"/>
          </a:p>
          <a:p>
            <a:pPr lvl="1"/>
            <a:r>
              <a:rPr lang="ru-RU" sz="2200" dirty="0" smtClean="0"/>
              <a:t>Образовательный </a:t>
            </a:r>
            <a:r>
              <a:rPr lang="ru-RU" sz="2200" dirty="0"/>
              <a:t>портал ВГСПУ</a:t>
            </a:r>
            <a:endParaRPr lang="ru-RU" sz="2200" dirty="0" smtClean="0"/>
          </a:p>
          <a:p>
            <a:r>
              <a:rPr lang="ru-RU" b="1" dirty="0" smtClean="0"/>
              <a:t>Занятие 2 –</a:t>
            </a:r>
            <a:r>
              <a:rPr lang="en-US" b="1" dirty="0" smtClean="0"/>
              <a:t> 9</a:t>
            </a:r>
            <a:r>
              <a:rPr lang="ru-RU" b="1" dirty="0" smtClean="0"/>
              <a:t> </a:t>
            </a:r>
            <a:r>
              <a:rPr lang="ru-RU" b="1" dirty="0" smtClean="0"/>
              <a:t>марта</a:t>
            </a:r>
          </a:p>
          <a:p>
            <a:pPr lvl="1"/>
            <a:r>
              <a:rPr lang="ru-RU" sz="2200" dirty="0" smtClean="0"/>
              <a:t>Портал </a:t>
            </a:r>
            <a:r>
              <a:rPr lang="ru-RU" sz="2200" dirty="0"/>
              <a:t>электронного обучения ВГСПУ </a:t>
            </a:r>
            <a:endParaRPr lang="ru-RU" sz="2200" dirty="0" smtClean="0"/>
          </a:p>
          <a:p>
            <a:r>
              <a:rPr lang="ru-RU" b="1" dirty="0" smtClean="0"/>
              <a:t>Занятие 3 – </a:t>
            </a:r>
            <a:r>
              <a:rPr lang="en-US" b="1" dirty="0" smtClean="0"/>
              <a:t>1</a:t>
            </a:r>
            <a:r>
              <a:rPr lang="ru-RU" b="1" dirty="0" smtClean="0"/>
              <a:t>6 </a:t>
            </a:r>
            <a:r>
              <a:rPr lang="ru-RU" b="1" dirty="0" smtClean="0"/>
              <a:t>марта</a:t>
            </a:r>
          </a:p>
          <a:p>
            <a:pPr lvl="1"/>
            <a:r>
              <a:rPr lang="ru-RU" sz="2200" dirty="0"/>
              <a:t>Портал учебной документации ВГСПУ </a:t>
            </a:r>
            <a:endParaRPr lang="ru-RU" sz="2200" dirty="0" smtClean="0"/>
          </a:p>
          <a:p>
            <a:r>
              <a:rPr lang="ru-RU" b="1" dirty="0" smtClean="0"/>
              <a:t>Занятие 4 – </a:t>
            </a:r>
            <a:r>
              <a:rPr lang="en-US" b="1" dirty="0" smtClean="0"/>
              <a:t>23</a:t>
            </a:r>
            <a:r>
              <a:rPr lang="ru-RU" b="1" dirty="0" smtClean="0"/>
              <a:t> </a:t>
            </a:r>
            <a:r>
              <a:rPr lang="ru-RU" b="1" dirty="0" smtClean="0"/>
              <a:t>марта</a:t>
            </a:r>
            <a:endParaRPr lang="ru-RU" b="1" dirty="0" smtClean="0"/>
          </a:p>
          <a:p>
            <a:pPr lvl="1"/>
            <a:r>
              <a:rPr lang="ru-RU" sz="2200" dirty="0"/>
              <a:t>Электронные ресурсы научно-педагогической библиотеки ВГСПУ </a:t>
            </a:r>
            <a:endParaRPr lang="ru-RU" sz="2200" dirty="0" smtClean="0"/>
          </a:p>
          <a:p>
            <a:r>
              <a:rPr lang="ru-RU" b="1" dirty="0"/>
              <a:t>Занятие </a:t>
            </a:r>
            <a:r>
              <a:rPr lang="ru-RU" b="1" dirty="0" smtClean="0"/>
              <a:t>5 </a:t>
            </a:r>
            <a:r>
              <a:rPr lang="ru-RU" b="1" dirty="0"/>
              <a:t>– </a:t>
            </a:r>
            <a:r>
              <a:rPr lang="en-US" b="1" dirty="0" smtClean="0"/>
              <a:t>3</a:t>
            </a:r>
            <a:r>
              <a:rPr lang="ru-RU" b="1" dirty="0" smtClean="0"/>
              <a:t>0 </a:t>
            </a:r>
            <a:r>
              <a:rPr lang="ru-RU" b="1" dirty="0"/>
              <a:t>марта</a:t>
            </a:r>
          </a:p>
          <a:p>
            <a:pPr lvl="1"/>
            <a:r>
              <a:rPr lang="ru-RU" sz="2200" dirty="0" smtClean="0"/>
              <a:t>Программное обеспечение и сервисы Интернета для разработки образовательных ресурсов</a:t>
            </a:r>
            <a:endParaRPr lang="ru-RU" sz="2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План занятий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393304"/>
            <a:ext cx="7620000" cy="4988024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Занятия 6-9 – 6, 13, 20, 27 апреля</a:t>
            </a:r>
          </a:p>
          <a:p>
            <a:pPr lvl="1"/>
            <a:r>
              <a:rPr lang="ru-RU" sz="2200" dirty="0"/>
              <a:t>Практикум разработки электронных образовательных ресурсов и учебной документации (работа с порталами </a:t>
            </a:r>
            <a:r>
              <a:rPr lang="ru-RU" sz="2200" dirty="0" smtClean="0"/>
              <a:t>электронного </a:t>
            </a:r>
            <a:r>
              <a:rPr lang="ru-RU" sz="2200" dirty="0"/>
              <a:t>обучения и учебной документации ВГСПУ</a:t>
            </a:r>
            <a:r>
              <a:rPr lang="ru-RU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570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Расписание занятий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393304"/>
            <a:ext cx="7620000" cy="49880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b="1" dirty="0" smtClean="0"/>
              <a:t>Три группы (на выбор):</a:t>
            </a:r>
          </a:p>
          <a:p>
            <a:r>
              <a:rPr lang="ru-RU" sz="2800" dirty="0" smtClean="0"/>
              <a:t>Среда – 9:40-13:00, ауд. 1301</a:t>
            </a:r>
          </a:p>
          <a:p>
            <a:r>
              <a:rPr lang="ru-RU" sz="2800" dirty="0" smtClean="0"/>
              <a:t>Среда – 13:10-16:20, ауд. 1301</a:t>
            </a:r>
          </a:p>
          <a:p>
            <a:r>
              <a:rPr lang="ru-RU" sz="2800" dirty="0" smtClean="0"/>
              <a:t>Четверг – 13:50-17:00, ауд. 2107 (УК 2)</a:t>
            </a:r>
          </a:p>
        </p:txBody>
      </p:sp>
    </p:spTree>
    <p:extLst>
      <p:ext uri="{BB962C8B-B14F-4D97-AF65-F5344CB8AC3E}">
        <p14:creationId xmlns:p14="http://schemas.microsoft.com/office/powerpoint/2010/main" val="38741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890666"/>
          </a:xfrm>
        </p:spPr>
        <p:txBody>
          <a:bodyPr/>
          <a:lstStyle/>
          <a:p>
            <a:pPr algn="ctr"/>
            <a:r>
              <a:rPr lang="ru-RU" sz="4000" b="1" dirty="0"/>
              <a:t>Структура и ресурсы информационной образовательной среды ВГСПУ</a:t>
            </a:r>
          </a:p>
        </p:txBody>
      </p:sp>
    </p:spTree>
    <p:extLst>
      <p:ext uri="{BB962C8B-B14F-4D97-AF65-F5344CB8AC3E}">
        <p14:creationId xmlns:p14="http://schemas.microsoft.com/office/powerpoint/2010/main" val="170934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98178"/>
          </a:xfrm>
        </p:spPr>
        <p:txBody>
          <a:bodyPr/>
          <a:lstStyle/>
          <a:p>
            <a:r>
              <a:rPr lang="ru-RU" sz="3600" dirty="0" smtClean="0"/>
              <a:t>Подразделения информационного обеспечения ВГСПУ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740210" y="1844824"/>
            <a:ext cx="2952328" cy="101566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Институт педагогической информатики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1844824"/>
            <a:ext cx="2952328" cy="1323439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Управление администрирования и эксплуатации компьютерных систем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3501008"/>
            <a:ext cx="2952328" cy="101566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err="1" smtClean="0">
                <a:solidFill>
                  <a:schemeClr val="tx2"/>
                </a:solidFill>
              </a:rPr>
              <a:t>Медиацентр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0210" y="3292378"/>
            <a:ext cx="2952328" cy="101566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Пресс-центр</a:t>
            </a:r>
          </a:p>
          <a:p>
            <a:pPr algn="ctr"/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4868973"/>
            <a:ext cx="2952328" cy="1323439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Научно-педагогическая библиотека</a:t>
            </a:r>
          </a:p>
          <a:p>
            <a:pPr algn="ctr"/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40210" y="4715084"/>
            <a:ext cx="2952328" cy="1477328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endParaRPr lang="ru-RU" sz="800" b="1" dirty="0" smtClean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Научно-образовательный центр прикладных исследований интернет-образования</a:t>
            </a:r>
          </a:p>
          <a:p>
            <a:pPr algn="ctr"/>
            <a:endParaRPr lang="ru-RU" sz="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0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Программно-информационные комплексы ИС ВГСПУ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ИС бухгалтерского учета, управления кадрами</a:t>
            </a:r>
          </a:p>
          <a:p>
            <a:r>
              <a:rPr lang="ru-RU" sz="3200" dirty="0" smtClean="0"/>
              <a:t>Учебные планы и нагрузка </a:t>
            </a:r>
            <a:r>
              <a:rPr lang="ru-RU" sz="3200" dirty="0"/>
              <a:t>ВУЗа</a:t>
            </a:r>
          </a:p>
          <a:p>
            <a:r>
              <a:rPr lang="ru-RU" sz="3200" dirty="0" smtClean="0"/>
              <a:t>Наука ВГСПУ</a:t>
            </a:r>
          </a:p>
          <a:p>
            <a:r>
              <a:rPr lang="ru-RU" sz="3200" dirty="0"/>
              <a:t>Студент ВГСПУ</a:t>
            </a:r>
          </a:p>
          <a:p>
            <a:r>
              <a:rPr lang="ru-RU" sz="3200" dirty="0" smtClean="0"/>
              <a:t>ФИС ЕГЭ и приема</a:t>
            </a:r>
          </a:p>
          <a:p>
            <a:r>
              <a:rPr lang="ru-RU" sz="3200" dirty="0" smtClean="0"/>
              <a:t>Электронные библиотечные ресурсы</a:t>
            </a:r>
          </a:p>
          <a:p>
            <a:r>
              <a:rPr lang="ru-RU" sz="3200" dirty="0" smtClean="0"/>
              <a:t>Система «</a:t>
            </a:r>
            <a:r>
              <a:rPr lang="ru-RU" sz="3200" dirty="0" err="1" smtClean="0"/>
              <a:t>Антиплагиат</a:t>
            </a:r>
            <a:r>
              <a:rPr lang="ru-RU" sz="3200" dirty="0" smtClean="0"/>
              <a:t>»</a:t>
            </a:r>
            <a:endParaRPr lang="ru-RU" sz="3200" dirty="0" smtClean="0"/>
          </a:p>
          <a:p>
            <a:r>
              <a:rPr lang="ru-RU" sz="3200" b="1" dirty="0" smtClean="0"/>
              <a:t>Официальный сайт и другие </a:t>
            </a:r>
            <a:r>
              <a:rPr lang="ru-RU" sz="3200" b="1" dirty="0" err="1" smtClean="0"/>
              <a:t>интернет-ресурсы</a:t>
            </a:r>
            <a:r>
              <a:rPr lang="ru-RU" sz="3200" b="1" dirty="0" smtClean="0"/>
              <a:t> </a:t>
            </a:r>
            <a:r>
              <a:rPr lang="ru-RU" sz="3200" b="1" dirty="0" smtClean="0"/>
              <a:t>ВГСПУ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8943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Интернет-ресурсы ВГСПУ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25144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 smtClean="0"/>
              <a:t>Официальный сайт – </a:t>
            </a:r>
            <a:r>
              <a:rPr lang="en-US" sz="3200" dirty="0" smtClean="0">
                <a:hlinkClick r:id="rId3"/>
              </a:rPr>
              <a:t>http://vspu.ru</a:t>
            </a:r>
            <a:endParaRPr lang="en-US" sz="3200" dirty="0" smtClean="0"/>
          </a:p>
          <a:p>
            <a:r>
              <a:rPr lang="ru-RU" sz="3200" dirty="0" smtClean="0"/>
              <a:t>Веб-ресурсы корпоративной сети – </a:t>
            </a:r>
            <a:r>
              <a:rPr lang="en-US" sz="3200" dirty="0">
                <a:hlinkClick r:id="rId4"/>
              </a:rPr>
              <a:t>http://</a:t>
            </a:r>
            <a:r>
              <a:rPr lang="en-US" sz="3200" dirty="0" smtClean="0">
                <a:hlinkClick r:id="rId4"/>
              </a:rPr>
              <a:t>science.vspu.ru</a:t>
            </a:r>
            <a:r>
              <a:rPr lang="ru-RU" sz="3200" dirty="0" smtClean="0"/>
              <a:t>, </a:t>
            </a:r>
            <a:r>
              <a:rPr lang="en-US" sz="3200" dirty="0">
                <a:hlinkClick r:id="rId5"/>
              </a:rPr>
              <a:t>http</a:t>
            </a:r>
            <a:r>
              <a:rPr lang="en-US" sz="3200" dirty="0" smtClean="0">
                <a:hlinkClick r:id="rId5"/>
              </a:rPr>
              <a:t>://ap.vspu.ru</a:t>
            </a:r>
            <a:r>
              <a:rPr lang="en-US" sz="3200" dirty="0" smtClean="0"/>
              <a:t> </a:t>
            </a:r>
            <a:r>
              <a:rPr lang="en-US" sz="3200" dirty="0" smtClean="0"/>
              <a:t> </a:t>
            </a:r>
            <a:endParaRPr lang="ru-RU" sz="3200" dirty="0" smtClean="0"/>
          </a:p>
          <a:p>
            <a:r>
              <a:rPr lang="ru-RU" sz="3200" dirty="0" smtClean="0"/>
              <a:t>Сайты </a:t>
            </a:r>
            <a:r>
              <a:rPr lang="ru-RU" sz="3200" dirty="0" smtClean="0"/>
              <a:t>научных журналов – </a:t>
            </a:r>
            <a:r>
              <a:rPr lang="en-US" sz="3200" dirty="0" smtClean="0">
                <a:hlinkClick r:id="rId6"/>
              </a:rPr>
              <a:t>http://izvestia.vspu.ru</a:t>
            </a:r>
            <a:r>
              <a:rPr lang="en-US" sz="3200" dirty="0" smtClean="0"/>
              <a:t>,</a:t>
            </a:r>
            <a:r>
              <a:rPr lang="ru-RU" sz="3200" dirty="0" smtClean="0"/>
              <a:t> </a:t>
            </a:r>
            <a:r>
              <a:rPr lang="en-US" sz="3200" dirty="0" smtClean="0">
                <a:hlinkClick r:id="rId7"/>
              </a:rPr>
              <a:t>http://</a:t>
            </a:r>
            <a:r>
              <a:rPr lang="en-US" sz="3200" dirty="0" smtClean="0">
                <a:hlinkClick r:id="rId7"/>
              </a:rPr>
              <a:t>grani.vspu.ru</a:t>
            </a:r>
            <a:r>
              <a:rPr lang="ru-RU" sz="3200" dirty="0" smtClean="0"/>
              <a:t>, </a:t>
            </a:r>
            <a:r>
              <a:rPr lang="en-US" sz="3200" dirty="0">
                <a:hlinkClick r:id="rId8"/>
              </a:rPr>
              <a:t>http://</a:t>
            </a:r>
            <a:r>
              <a:rPr lang="en-US" sz="3200" dirty="0" smtClean="0">
                <a:hlinkClick r:id="rId8"/>
              </a:rPr>
              <a:t>strizh.vspu.ru</a:t>
            </a:r>
            <a:r>
              <a:rPr lang="ru-RU" sz="3200" dirty="0" smtClean="0"/>
              <a:t> </a:t>
            </a:r>
            <a:endParaRPr lang="en-US" sz="3200" dirty="0" smtClean="0"/>
          </a:p>
          <a:p>
            <a:r>
              <a:rPr lang="ru-RU" sz="3200" dirty="0" smtClean="0"/>
              <a:t>Сайты факультетов, институтов, </a:t>
            </a:r>
            <a:r>
              <a:rPr lang="ru-RU" sz="3200" dirty="0" smtClean="0"/>
              <a:t>кафедр, центров, лабораторий – </a:t>
            </a:r>
            <a:r>
              <a:rPr lang="en-US" sz="3200" dirty="0" smtClean="0">
                <a:hlinkClick r:id="rId9"/>
              </a:rPr>
              <a:t>http://mif.vspu.ru</a:t>
            </a:r>
            <a:r>
              <a:rPr lang="en-US" sz="3200" dirty="0" smtClean="0"/>
              <a:t> </a:t>
            </a:r>
            <a:r>
              <a:rPr lang="ru-RU" sz="3200" dirty="0" smtClean="0"/>
              <a:t>и мн. др.</a:t>
            </a:r>
            <a:endParaRPr lang="ru-RU" sz="3200" dirty="0" smtClean="0"/>
          </a:p>
          <a:p>
            <a:r>
              <a:rPr lang="ru-RU" sz="3200" dirty="0" smtClean="0"/>
              <a:t>Сайты различных проектов – </a:t>
            </a:r>
            <a:r>
              <a:rPr lang="en-US" sz="3200" dirty="0" smtClean="0">
                <a:hlinkClick r:id="rId10"/>
              </a:rPr>
              <a:t>http://miroznai.ru</a:t>
            </a:r>
            <a:r>
              <a:rPr lang="en-US" sz="3200" dirty="0" smtClean="0"/>
              <a:t> </a:t>
            </a:r>
            <a:r>
              <a:rPr lang="ru-RU" sz="3200" dirty="0" smtClean="0"/>
              <a:t>и др.</a:t>
            </a:r>
          </a:p>
          <a:p>
            <a:r>
              <a:rPr lang="ru-RU" sz="3200" b="1" dirty="0" smtClean="0"/>
              <a:t>Образовательный портал </a:t>
            </a:r>
            <a:r>
              <a:rPr lang="ru-RU" sz="3200" b="1" dirty="0" smtClean="0"/>
              <a:t>ВГСПУ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6175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Образовательный портал университета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Социальная образовательная сеть – взаимодействие преподавателей и студентов через сеть Интернет</a:t>
            </a:r>
          </a:p>
          <a:p>
            <a:r>
              <a:rPr lang="ru-RU" sz="3200" dirty="0" smtClean="0"/>
              <a:t>Платформа для создания новых сайтов (факультеты, проекты и др.)</a:t>
            </a:r>
          </a:p>
          <a:p>
            <a:r>
              <a:rPr lang="ru-RU" sz="3200" dirty="0" smtClean="0"/>
              <a:t>Платформа для специализированных сервисов образовательного назначения (портал электронного обучения и др.)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424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580</TotalTime>
  <Words>376</Words>
  <Application>Microsoft Office PowerPoint</Application>
  <PresentationFormat>Экран (4:3)</PresentationFormat>
  <Paragraphs>77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Соседство</vt:lpstr>
      <vt:lpstr>Применение  ресурсов  электронной информационно-образовательной среды при реализации основных профессиональных образовательных программ</vt:lpstr>
      <vt:lpstr>План занятий</vt:lpstr>
      <vt:lpstr>План занятий</vt:lpstr>
      <vt:lpstr>Расписание занятий</vt:lpstr>
      <vt:lpstr>Структура и ресурсы информационной образовательной среды ВГСПУ</vt:lpstr>
      <vt:lpstr>Подразделения информационного обеспечения ВГСПУ</vt:lpstr>
      <vt:lpstr>Программно-информационные комплексы ИС ВГСПУ</vt:lpstr>
      <vt:lpstr>Интернет-ресурсы ВГСПУ</vt:lpstr>
      <vt:lpstr>Образовательный портал университета</vt:lpstr>
      <vt:lpstr>Презентация PowerPoint</vt:lpstr>
      <vt:lpstr>Контекст (ФГОС ВО)</vt:lpstr>
      <vt:lpstr>Образовательный портал университета  http://edu.vspu.ru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Сергеев Алексей Николаевич</cp:lastModifiedBy>
  <cp:revision>83</cp:revision>
  <cp:lastPrinted>2013-04-02T19:02:37Z</cp:lastPrinted>
  <dcterms:created xsi:type="dcterms:W3CDTF">2012-12-20T06:25:13Z</dcterms:created>
  <dcterms:modified xsi:type="dcterms:W3CDTF">2016-03-01T10:28:46Z</dcterms:modified>
</cp:coreProperties>
</file>