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2"/>
  </p:sld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AE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1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9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75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68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31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88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7/8/2014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85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7/8/2014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8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7/8/2014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7/8/2014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86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7/8/2014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85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7/8/2014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43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7/8/2014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13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5" Type="http://schemas.openxmlformats.org/officeDocument/2006/relationships/slide" Target="slide18.xml"/><Relationship Id="rId4" Type="http://schemas.openxmlformats.org/officeDocument/2006/relationships/slide" Target="slide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slide" Target="slide12.xml"/><Relationship Id="rId4" Type="http://schemas.openxmlformats.org/officeDocument/2006/relationships/slide" Target="slid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216000" y="549000"/>
            <a:ext cx="5760000" cy="5760000"/>
            <a:chOff x="3216000" y="549000"/>
            <a:chExt cx="5760000" cy="5760000"/>
          </a:xfrm>
        </p:grpSpPr>
        <p:sp>
          <p:nvSpPr>
            <p:cNvPr id="6" name="Кольцо 5"/>
            <p:cNvSpPr>
              <a:spLocks noChangeAspect="1"/>
            </p:cNvSpPr>
            <p:nvPr/>
          </p:nvSpPr>
          <p:spPr>
            <a:xfrm>
              <a:off x="7176000" y="450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Кольцо 6"/>
            <p:cNvSpPr>
              <a:spLocks noChangeAspect="1"/>
            </p:cNvSpPr>
            <p:nvPr/>
          </p:nvSpPr>
          <p:spPr>
            <a:xfrm>
              <a:off x="7176000" y="54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Кольцо 7"/>
            <p:cNvSpPr>
              <a:spLocks noChangeAspect="1"/>
            </p:cNvSpPr>
            <p:nvPr/>
          </p:nvSpPr>
          <p:spPr>
            <a:xfrm>
              <a:off x="3216000" y="450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Кольцо 4"/>
            <p:cNvSpPr>
              <a:spLocks noChangeAspect="1"/>
            </p:cNvSpPr>
            <p:nvPr/>
          </p:nvSpPr>
          <p:spPr>
            <a:xfrm>
              <a:off x="3216000" y="54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Кольцо 3"/>
            <p:cNvSpPr>
              <a:spLocks noChangeAspect="1"/>
            </p:cNvSpPr>
            <p:nvPr/>
          </p:nvSpPr>
          <p:spPr>
            <a:xfrm>
              <a:off x="3396000" y="729000"/>
              <a:ext cx="5400000" cy="5400000"/>
            </a:xfrm>
            <a:prstGeom prst="donut">
              <a:avLst/>
            </a:prstGeom>
            <a:gradFill flip="none" rotWithShape="1">
              <a:gsLst>
                <a:gs pos="10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95000"/>
                    <a:lumOff val="5000"/>
                  </a:schemeClr>
                </a:gs>
                <a:gs pos="3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800" y="4150800"/>
            <a:ext cx="11520000" cy="719171"/>
          </a:xfrm>
        </p:spPr>
        <p:txBody>
          <a:bodyPr wrap="square" anchor="ctr" anchorCtr="0">
            <a:spAutoFit/>
          </a:bodyPr>
          <a:lstStyle/>
          <a:p>
            <a:r>
              <a:rPr lang="ru-RU" sz="1800" dirty="0" smtClean="0">
                <a:noFill/>
                <a:effectLst>
                  <a:outerShdw blurRad="25400" dist="12700" dir="5400000" sx="101000" sy="101000" algn="t" rotWithShape="0">
                    <a:prstClr val="black">
                      <a:alpha val="25000"/>
                    </a:prstClr>
                  </a:outerShdw>
                </a:effectLst>
              </a:rPr>
              <a:t>Работу выполнил Захаров И. В.</a:t>
            </a:r>
          </a:p>
          <a:p>
            <a:r>
              <a:rPr lang="ru-RU" sz="1800" dirty="0" smtClean="0">
                <a:noFill/>
                <a:effectLst>
                  <a:outerShdw blurRad="25400" dist="12700" dir="5400000" sx="101000" sy="101000" algn="t" rotWithShape="0">
                    <a:prstClr val="black">
                      <a:alpha val="25000"/>
                    </a:prstClr>
                  </a:outerShdw>
                </a:effectLst>
              </a:rPr>
              <a:t>МИФ ИНБ-11</a:t>
            </a:r>
            <a:endParaRPr lang="ru-RU" sz="1800" dirty="0">
              <a:noFill/>
              <a:effectLst>
                <a:outerShdw blurRad="25400" dist="12700" dir="5400000" sx="101000" sy="101000" algn="t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000" y="2710800"/>
            <a:ext cx="11520000" cy="1421928"/>
          </a:xfrm>
          <a:effectLst/>
        </p:spPr>
        <p:txBody>
          <a:bodyPr>
            <a:spAutoFit/>
          </a:bodyPr>
          <a:lstStyle/>
          <a:p>
            <a:r>
              <a:rPr lang="ru-RU" sz="3600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>викторина</a:t>
            </a:r>
            <a: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/>
            </a:r>
            <a:b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>«Основы веб-технологий»</a:t>
            </a:r>
            <a:endParaRPr lang="ru-RU" dirty="0">
              <a:effectLst>
                <a:outerShdw dist="25400" dir="5400000" sx="101000" sy="101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1482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14:flythrough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6000" y="1908000"/>
            <a:ext cx="32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ОТВЕТ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6000" y="2457000"/>
            <a:ext cx="3600000" cy="144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Два наиболее известных в 2000-2005 годах браузера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Управляющая кнопка: настраиваемая 9">
            <a:hlinkClick r:id="rId2" action="ppaction://hlinksldjump" highlightClick="1"/>
          </p:cNvPr>
          <p:cNvSpPr/>
          <p:nvPr/>
        </p:nvSpPr>
        <p:spPr>
          <a:xfrm>
            <a:off x="4849200" y="4068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НАЗАД К ТЕМЕ</a:t>
            </a:r>
            <a:endParaRPr lang="ru-RU" sz="2000" b="1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76000" y="1908000"/>
            <a:ext cx="14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ВОПРОС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000" y="2854800"/>
            <a:ext cx="28800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Internet Explorer</a:t>
            </a:r>
          </a:p>
          <a:p>
            <a:pPr algn="ctr"/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Netscape Navigator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807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8" grpId="0"/>
      <p:bldP spid="9" grpId="0"/>
      <p:bldP spid="10" grpId="0" animBg="1"/>
      <p:bldP spid="11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6000" y="1908000"/>
            <a:ext cx="32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ОТВЕТ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6000" y="2457000"/>
            <a:ext cx="3600000" cy="144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Как расшифровывается аббревиатура «</a:t>
            </a:r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URL</a:t>
            </a:r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»</a:t>
            </a:r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?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Управляющая кнопка: настраиваемая 9">
            <a:hlinkClick r:id="rId2" action="ppaction://hlinksldjump" highlightClick="1"/>
          </p:cNvPr>
          <p:cNvSpPr/>
          <p:nvPr/>
        </p:nvSpPr>
        <p:spPr>
          <a:xfrm>
            <a:off x="4849200" y="4068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НАЗАД К ТЕМЕ</a:t>
            </a:r>
            <a:endParaRPr lang="ru-RU" sz="2000" b="1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76000" y="1908000"/>
            <a:ext cx="14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ВОПРОС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000" y="2993299"/>
            <a:ext cx="288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Uniform Resource Locator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273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8" grpId="0"/>
      <p:bldP spid="9" grpId="0"/>
      <p:bldP spid="10" grpId="0" animBg="1"/>
      <p:bldP spid="11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6000" y="1908000"/>
            <a:ext cx="32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ОТВЕТ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6000" y="2457000"/>
            <a:ext cx="3600000" cy="144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Место для ввода </a:t>
            </a:r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URL-</a:t>
            </a:r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адреса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Управляющая кнопка: настраиваемая 9">
            <a:hlinkClick r:id="rId2" action="ppaction://hlinksldjump" highlightClick="1"/>
          </p:cNvPr>
          <p:cNvSpPr/>
          <p:nvPr/>
        </p:nvSpPr>
        <p:spPr>
          <a:xfrm>
            <a:off x="4849200" y="4068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НАЗАД К ТЕМЕ</a:t>
            </a:r>
            <a:endParaRPr lang="ru-RU" sz="2000" b="1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76000" y="1908000"/>
            <a:ext cx="14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ВОПРОС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000" y="2993299"/>
            <a:ext cx="288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Адресная строка браузера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75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8" grpId="0"/>
      <p:bldP spid="9" grpId="0"/>
      <p:bldP spid="10" grpId="0" animBg="1"/>
      <p:bldP spid="11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6000" y="1908000"/>
            <a:ext cx="32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ОТВЕТ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6000" y="2457000"/>
            <a:ext cx="3600000" cy="144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Назовите основное отличие интерфейса</a:t>
            </a:r>
            <a:r>
              <a:rPr lang="en-US" b="1" dirty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Internet Explorer </a:t>
            </a:r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7 от 6 версии этого же браузера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Управляющая кнопка: настраиваемая 9">
            <a:hlinkClick r:id="rId2" action="ppaction://hlinksldjump" highlightClick="1"/>
          </p:cNvPr>
          <p:cNvSpPr/>
          <p:nvPr/>
        </p:nvSpPr>
        <p:spPr>
          <a:xfrm>
            <a:off x="4849200" y="4068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НАЗАД К ТЕМЕ</a:t>
            </a:r>
            <a:endParaRPr lang="ru-RU" sz="2000" b="1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76000" y="1908000"/>
            <a:ext cx="14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ВОПРОС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000" y="2993299"/>
            <a:ext cx="288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Панель вкладок (</a:t>
            </a:r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Tab Bar)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178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8" grpId="0"/>
      <p:bldP spid="9" grpId="0"/>
      <p:bldP spid="10" grpId="0" animBg="1"/>
      <p:bldP spid="11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3216000" y="549000"/>
            <a:ext cx="5760000" cy="5760000"/>
            <a:chOff x="3216000" y="549000"/>
            <a:chExt cx="5760000" cy="5760000"/>
          </a:xfrm>
        </p:grpSpPr>
        <p:sp>
          <p:nvSpPr>
            <p:cNvPr id="6" name="Кольцо 5"/>
            <p:cNvSpPr>
              <a:spLocks noChangeAspect="1"/>
            </p:cNvSpPr>
            <p:nvPr/>
          </p:nvSpPr>
          <p:spPr>
            <a:xfrm>
              <a:off x="7176000" y="450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Кольцо 6"/>
            <p:cNvSpPr>
              <a:spLocks noChangeAspect="1"/>
            </p:cNvSpPr>
            <p:nvPr/>
          </p:nvSpPr>
          <p:spPr>
            <a:xfrm>
              <a:off x="7176000" y="54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Кольцо 7"/>
            <p:cNvSpPr>
              <a:spLocks noChangeAspect="1"/>
            </p:cNvSpPr>
            <p:nvPr/>
          </p:nvSpPr>
          <p:spPr>
            <a:xfrm>
              <a:off x="3216000" y="450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Кольцо 4"/>
            <p:cNvSpPr>
              <a:spLocks noChangeAspect="1"/>
            </p:cNvSpPr>
            <p:nvPr/>
          </p:nvSpPr>
          <p:spPr>
            <a:xfrm>
              <a:off x="3216000" y="54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Кольцо 3"/>
            <p:cNvSpPr>
              <a:spLocks noChangeAspect="1"/>
            </p:cNvSpPr>
            <p:nvPr/>
          </p:nvSpPr>
          <p:spPr>
            <a:xfrm>
              <a:off x="3396000" y="729000"/>
              <a:ext cx="5400000" cy="5400000"/>
            </a:xfrm>
            <a:prstGeom prst="donut">
              <a:avLst/>
            </a:prstGeom>
            <a:gradFill flip="none" rotWithShape="1">
              <a:gsLst>
                <a:gs pos="10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95000"/>
                    <a:lumOff val="5000"/>
                  </a:schemeClr>
                </a:gs>
                <a:gs pos="3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000" y="2709000"/>
            <a:ext cx="11520000" cy="1421928"/>
          </a:xfrm>
          <a:effectLst/>
        </p:spPr>
        <p:txBody>
          <a:bodyPr>
            <a:spAutoFit/>
          </a:bodyPr>
          <a:lstStyle/>
          <a:p>
            <a:r>
              <a:rPr lang="ru-RU" sz="3600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>Тема </a:t>
            </a:r>
            <a:r>
              <a:rPr lang="en-US" sz="3600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  <a:latin typeface="Bell MT" panose="02020503060305020303" pitchFamily="18" charset="0"/>
                <a:ea typeface="MingLiU" panose="02020509000000000000" pitchFamily="49" charset="-120"/>
              </a:rPr>
              <a:t>III</a:t>
            </a:r>
            <a: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/>
            </a:r>
            <a:b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>«Основные понятия </a:t>
            </a:r>
            <a:r>
              <a:rPr lang="en-US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>Web-</a:t>
            </a:r>
            <a: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>среды»</a:t>
            </a:r>
            <a:endParaRPr lang="ru-RU" dirty="0">
              <a:effectLst>
                <a:outerShdw dist="25400" dir="5400000" sx="101000" sy="101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711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>
        <p14:prism isContent="1" isInverted="1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олилиния 11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7536000" y="549000"/>
            <a:ext cx="1800000" cy="1800000"/>
          </a:xfrm>
          <a:custGeom>
            <a:avLst/>
            <a:gdLst>
              <a:gd name="connsiteX0" fmla="*/ 900000 w 1800000"/>
              <a:gd name="connsiteY0" fmla="*/ 552582 h 1800000"/>
              <a:gd name="connsiteX1" fmla="*/ 1247418 w 1800000"/>
              <a:gd name="connsiteY1" fmla="*/ 900000 h 1800000"/>
              <a:gd name="connsiteX2" fmla="*/ 900000 w 1800000"/>
              <a:gd name="connsiteY2" fmla="*/ 1247418 h 1800000"/>
              <a:gd name="connsiteX3" fmla="*/ 552582 w 1800000"/>
              <a:gd name="connsiteY3" fmla="*/ 900000 h 1800000"/>
              <a:gd name="connsiteX4" fmla="*/ 900000 w 1800000"/>
              <a:gd name="connsiteY4" fmla="*/ 552582 h 1800000"/>
              <a:gd name="connsiteX5" fmla="*/ 900000 w 1800000"/>
              <a:gd name="connsiteY5" fmla="*/ 442800 h 1800000"/>
              <a:gd name="connsiteX6" fmla="*/ 442800 w 1800000"/>
              <a:gd name="connsiteY6" fmla="*/ 900000 h 1800000"/>
              <a:gd name="connsiteX7" fmla="*/ 900000 w 1800000"/>
              <a:gd name="connsiteY7" fmla="*/ 1357200 h 1800000"/>
              <a:gd name="connsiteX8" fmla="*/ 1357200 w 1800000"/>
              <a:gd name="connsiteY8" fmla="*/ 900000 h 1800000"/>
              <a:gd name="connsiteX9" fmla="*/ 900000 w 1800000"/>
              <a:gd name="connsiteY9" fmla="*/ 442800 h 1800000"/>
              <a:gd name="connsiteX10" fmla="*/ 900000 w 1800000"/>
              <a:gd name="connsiteY10" fmla="*/ 0 h 1800000"/>
              <a:gd name="connsiteX11" fmla="*/ 1800000 w 1800000"/>
              <a:gd name="connsiteY11" fmla="*/ 900000 h 1800000"/>
              <a:gd name="connsiteX12" fmla="*/ 900000 w 1800000"/>
              <a:gd name="connsiteY12" fmla="*/ 1800000 h 1800000"/>
              <a:gd name="connsiteX13" fmla="*/ 0 w 1800000"/>
              <a:gd name="connsiteY13" fmla="*/ 900000 h 1800000"/>
              <a:gd name="connsiteX14" fmla="*/ 900000 w 1800000"/>
              <a:gd name="connsiteY14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00000" h="1800000">
                <a:moveTo>
                  <a:pt x="900000" y="552582"/>
                </a:moveTo>
                <a:cubicBezTo>
                  <a:pt x="1091874" y="552582"/>
                  <a:pt x="1247418" y="708126"/>
                  <a:pt x="1247418" y="900000"/>
                </a:cubicBezTo>
                <a:cubicBezTo>
                  <a:pt x="1247418" y="1091874"/>
                  <a:pt x="1091874" y="1247418"/>
                  <a:pt x="900000" y="1247418"/>
                </a:cubicBezTo>
                <a:cubicBezTo>
                  <a:pt x="708126" y="1247418"/>
                  <a:pt x="552582" y="1091874"/>
                  <a:pt x="552582" y="900000"/>
                </a:cubicBezTo>
                <a:cubicBezTo>
                  <a:pt x="552582" y="708126"/>
                  <a:pt x="708126" y="552582"/>
                  <a:pt x="900000" y="552582"/>
                </a:cubicBezTo>
                <a:close/>
                <a:moveTo>
                  <a:pt x="900000" y="442800"/>
                </a:moveTo>
                <a:cubicBezTo>
                  <a:pt x="647495" y="442800"/>
                  <a:pt x="442800" y="647495"/>
                  <a:pt x="442800" y="900000"/>
                </a:cubicBezTo>
                <a:cubicBezTo>
                  <a:pt x="442800" y="1152505"/>
                  <a:pt x="647495" y="1357200"/>
                  <a:pt x="900000" y="1357200"/>
                </a:cubicBezTo>
                <a:cubicBezTo>
                  <a:pt x="1152505" y="1357200"/>
                  <a:pt x="1357200" y="1152505"/>
                  <a:pt x="1357200" y="900000"/>
                </a:cubicBezTo>
                <a:cubicBezTo>
                  <a:pt x="1357200" y="647495"/>
                  <a:pt x="1152505" y="442800"/>
                  <a:pt x="900000" y="442800"/>
                </a:cubicBezTo>
                <a:close/>
                <a:moveTo>
                  <a:pt x="900000" y="0"/>
                </a:moveTo>
                <a:cubicBezTo>
                  <a:pt x="1397056" y="0"/>
                  <a:pt x="1800000" y="402944"/>
                  <a:pt x="1800000" y="900000"/>
                </a:cubicBezTo>
                <a:cubicBezTo>
                  <a:pt x="1800000" y="1397056"/>
                  <a:pt x="1397056" y="1800000"/>
                  <a:pt x="900000" y="1800000"/>
                </a:cubicBezTo>
                <a:cubicBezTo>
                  <a:pt x="402944" y="1800000"/>
                  <a:pt x="0" y="1397056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gradFill flip="none" rotWithShape="1">
            <a:gsLst>
              <a:gs pos="29000">
                <a:schemeClr val="bg1"/>
              </a:gs>
              <a:gs pos="30000">
                <a:schemeClr val="accent1">
                  <a:lumMod val="40000"/>
                  <a:lumOff val="60000"/>
                </a:schemeClr>
              </a:gs>
              <a:gs pos="55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56000" y="2494800"/>
            <a:ext cx="2880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dirty="0" smtClean="0">
                <a:ln w="0"/>
                <a:effectLst>
                  <a:outerShdw blurRad="25400" dist="1270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Выберите один из четырех вопросов, нажав на соответствующий кружок или перейдите</a:t>
            </a:r>
            <a:endParaRPr lang="ru-RU" dirty="0">
              <a:ln w="0"/>
              <a:effectLst>
                <a:outerShdw blurRad="25400" dist="1270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Полилиния 1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2856000" y="549000"/>
            <a:ext cx="1800000" cy="1800000"/>
          </a:xfrm>
          <a:custGeom>
            <a:avLst/>
            <a:gdLst>
              <a:gd name="connsiteX0" fmla="*/ 900000 w 1800000"/>
              <a:gd name="connsiteY0" fmla="*/ 552582 h 1800000"/>
              <a:gd name="connsiteX1" fmla="*/ 1247418 w 1800000"/>
              <a:gd name="connsiteY1" fmla="*/ 900000 h 1800000"/>
              <a:gd name="connsiteX2" fmla="*/ 900000 w 1800000"/>
              <a:gd name="connsiteY2" fmla="*/ 1247418 h 1800000"/>
              <a:gd name="connsiteX3" fmla="*/ 552582 w 1800000"/>
              <a:gd name="connsiteY3" fmla="*/ 900000 h 1800000"/>
              <a:gd name="connsiteX4" fmla="*/ 900000 w 1800000"/>
              <a:gd name="connsiteY4" fmla="*/ 552582 h 1800000"/>
              <a:gd name="connsiteX5" fmla="*/ 900000 w 1800000"/>
              <a:gd name="connsiteY5" fmla="*/ 442800 h 1800000"/>
              <a:gd name="connsiteX6" fmla="*/ 442800 w 1800000"/>
              <a:gd name="connsiteY6" fmla="*/ 900000 h 1800000"/>
              <a:gd name="connsiteX7" fmla="*/ 900000 w 1800000"/>
              <a:gd name="connsiteY7" fmla="*/ 1357200 h 1800000"/>
              <a:gd name="connsiteX8" fmla="*/ 1357200 w 1800000"/>
              <a:gd name="connsiteY8" fmla="*/ 900000 h 1800000"/>
              <a:gd name="connsiteX9" fmla="*/ 900000 w 1800000"/>
              <a:gd name="connsiteY9" fmla="*/ 442800 h 1800000"/>
              <a:gd name="connsiteX10" fmla="*/ 900000 w 1800000"/>
              <a:gd name="connsiteY10" fmla="*/ 0 h 1800000"/>
              <a:gd name="connsiteX11" fmla="*/ 1800000 w 1800000"/>
              <a:gd name="connsiteY11" fmla="*/ 900000 h 1800000"/>
              <a:gd name="connsiteX12" fmla="*/ 900000 w 1800000"/>
              <a:gd name="connsiteY12" fmla="*/ 1800000 h 1800000"/>
              <a:gd name="connsiteX13" fmla="*/ 0 w 1800000"/>
              <a:gd name="connsiteY13" fmla="*/ 900000 h 1800000"/>
              <a:gd name="connsiteX14" fmla="*/ 900000 w 1800000"/>
              <a:gd name="connsiteY14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00000" h="1800000">
                <a:moveTo>
                  <a:pt x="900000" y="552582"/>
                </a:moveTo>
                <a:cubicBezTo>
                  <a:pt x="1091874" y="552582"/>
                  <a:pt x="1247418" y="708126"/>
                  <a:pt x="1247418" y="900000"/>
                </a:cubicBezTo>
                <a:cubicBezTo>
                  <a:pt x="1247418" y="1091874"/>
                  <a:pt x="1091874" y="1247418"/>
                  <a:pt x="900000" y="1247418"/>
                </a:cubicBezTo>
                <a:cubicBezTo>
                  <a:pt x="708126" y="1247418"/>
                  <a:pt x="552582" y="1091874"/>
                  <a:pt x="552582" y="900000"/>
                </a:cubicBezTo>
                <a:cubicBezTo>
                  <a:pt x="552582" y="708126"/>
                  <a:pt x="708126" y="552582"/>
                  <a:pt x="900000" y="552582"/>
                </a:cubicBezTo>
                <a:close/>
                <a:moveTo>
                  <a:pt x="900000" y="442800"/>
                </a:moveTo>
                <a:cubicBezTo>
                  <a:pt x="647495" y="442800"/>
                  <a:pt x="442800" y="647495"/>
                  <a:pt x="442800" y="900000"/>
                </a:cubicBezTo>
                <a:cubicBezTo>
                  <a:pt x="442800" y="1152505"/>
                  <a:pt x="647495" y="1357200"/>
                  <a:pt x="900000" y="1357200"/>
                </a:cubicBezTo>
                <a:cubicBezTo>
                  <a:pt x="1152505" y="1357200"/>
                  <a:pt x="1357200" y="1152505"/>
                  <a:pt x="1357200" y="900000"/>
                </a:cubicBezTo>
                <a:cubicBezTo>
                  <a:pt x="1357200" y="647495"/>
                  <a:pt x="1152505" y="442800"/>
                  <a:pt x="900000" y="442800"/>
                </a:cubicBezTo>
                <a:close/>
                <a:moveTo>
                  <a:pt x="900000" y="0"/>
                </a:moveTo>
                <a:cubicBezTo>
                  <a:pt x="1397056" y="0"/>
                  <a:pt x="1800000" y="402944"/>
                  <a:pt x="1800000" y="900000"/>
                </a:cubicBezTo>
                <a:cubicBezTo>
                  <a:pt x="1800000" y="1397056"/>
                  <a:pt x="1397056" y="1800000"/>
                  <a:pt x="900000" y="1800000"/>
                </a:cubicBezTo>
                <a:cubicBezTo>
                  <a:pt x="402944" y="1800000"/>
                  <a:pt x="0" y="1397056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gradFill flip="none" rotWithShape="1">
            <a:gsLst>
              <a:gs pos="29000">
                <a:schemeClr val="bg1"/>
              </a:gs>
              <a:gs pos="30000">
                <a:schemeClr val="accent1">
                  <a:lumMod val="40000"/>
                  <a:lumOff val="60000"/>
                </a:schemeClr>
              </a:gs>
              <a:gs pos="55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dirty="0" smtClean="0">
                <a:solidFill>
                  <a:prstClr val="black"/>
                </a:solidFill>
              </a:rPr>
              <a:t>1</a:t>
            </a:r>
            <a:endParaRPr lang="ru-RU" sz="4000" dirty="0">
              <a:solidFill>
                <a:prstClr val="black"/>
              </a:solidFill>
            </a:endParaRPr>
          </a:p>
        </p:txBody>
      </p:sp>
      <p:sp>
        <p:nvSpPr>
          <p:cNvPr id="14" name="Полилиния 13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7536000" y="4509000"/>
            <a:ext cx="1800000" cy="1800000"/>
          </a:xfrm>
          <a:custGeom>
            <a:avLst/>
            <a:gdLst>
              <a:gd name="connsiteX0" fmla="*/ 900000 w 1800000"/>
              <a:gd name="connsiteY0" fmla="*/ 552582 h 1800000"/>
              <a:gd name="connsiteX1" fmla="*/ 1247418 w 1800000"/>
              <a:gd name="connsiteY1" fmla="*/ 900000 h 1800000"/>
              <a:gd name="connsiteX2" fmla="*/ 900000 w 1800000"/>
              <a:gd name="connsiteY2" fmla="*/ 1247418 h 1800000"/>
              <a:gd name="connsiteX3" fmla="*/ 552582 w 1800000"/>
              <a:gd name="connsiteY3" fmla="*/ 900000 h 1800000"/>
              <a:gd name="connsiteX4" fmla="*/ 900000 w 1800000"/>
              <a:gd name="connsiteY4" fmla="*/ 552582 h 1800000"/>
              <a:gd name="connsiteX5" fmla="*/ 900000 w 1800000"/>
              <a:gd name="connsiteY5" fmla="*/ 442800 h 1800000"/>
              <a:gd name="connsiteX6" fmla="*/ 442800 w 1800000"/>
              <a:gd name="connsiteY6" fmla="*/ 900000 h 1800000"/>
              <a:gd name="connsiteX7" fmla="*/ 900000 w 1800000"/>
              <a:gd name="connsiteY7" fmla="*/ 1357200 h 1800000"/>
              <a:gd name="connsiteX8" fmla="*/ 1357200 w 1800000"/>
              <a:gd name="connsiteY8" fmla="*/ 900000 h 1800000"/>
              <a:gd name="connsiteX9" fmla="*/ 900000 w 1800000"/>
              <a:gd name="connsiteY9" fmla="*/ 442800 h 1800000"/>
              <a:gd name="connsiteX10" fmla="*/ 900000 w 1800000"/>
              <a:gd name="connsiteY10" fmla="*/ 0 h 1800000"/>
              <a:gd name="connsiteX11" fmla="*/ 1800000 w 1800000"/>
              <a:gd name="connsiteY11" fmla="*/ 900000 h 1800000"/>
              <a:gd name="connsiteX12" fmla="*/ 900000 w 1800000"/>
              <a:gd name="connsiteY12" fmla="*/ 1800000 h 1800000"/>
              <a:gd name="connsiteX13" fmla="*/ 0 w 1800000"/>
              <a:gd name="connsiteY13" fmla="*/ 900000 h 1800000"/>
              <a:gd name="connsiteX14" fmla="*/ 900000 w 1800000"/>
              <a:gd name="connsiteY14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00000" h="1800000">
                <a:moveTo>
                  <a:pt x="900000" y="552582"/>
                </a:moveTo>
                <a:cubicBezTo>
                  <a:pt x="1091874" y="552582"/>
                  <a:pt x="1247418" y="708126"/>
                  <a:pt x="1247418" y="900000"/>
                </a:cubicBezTo>
                <a:cubicBezTo>
                  <a:pt x="1247418" y="1091874"/>
                  <a:pt x="1091874" y="1247418"/>
                  <a:pt x="900000" y="1247418"/>
                </a:cubicBezTo>
                <a:cubicBezTo>
                  <a:pt x="708126" y="1247418"/>
                  <a:pt x="552582" y="1091874"/>
                  <a:pt x="552582" y="900000"/>
                </a:cubicBezTo>
                <a:cubicBezTo>
                  <a:pt x="552582" y="708126"/>
                  <a:pt x="708126" y="552582"/>
                  <a:pt x="900000" y="552582"/>
                </a:cubicBezTo>
                <a:close/>
                <a:moveTo>
                  <a:pt x="900000" y="442800"/>
                </a:moveTo>
                <a:cubicBezTo>
                  <a:pt x="647495" y="442800"/>
                  <a:pt x="442800" y="647495"/>
                  <a:pt x="442800" y="900000"/>
                </a:cubicBezTo>
                <a:cubicBezTo>
                  <a:pt x="442800" y="1152505"/>
                  <a:pt x="647495" y="1357200"/>
                  <a:pt x="900000" y="1357200"/>
                </a:cubicBezTo>
                <a:cubicBezTo>
                  <a:pt x="1152505" y="1357200"/>
                  <a:pt x="1357200" y="1152505"/>
                  <a:pt x="1357200" y="900000"/>
                </a:cubicBezTo>
                <a:cubicBezTo>
                  <a:pt x="1357200" y="647495"/>
                  <a:pt x="1152505" y="442800"/>
                  <a:pt x="900000" y="442800"/>
                </a:cubicBezTo>
                <a:close/>
                <a:moveTo>
                  <a:pt x="900000" y="0"/>
                </a:moveTo>
                <a:cubicBezTo>
                  <a:pt x="1397056" y="0"/>
                  <a:pt x="1800000" y="402944"/>
                  <a:pt x="1800000" y="900000"/>
                </a:cubicBezTo>
                <a:cubicBezTo>
                  <a:pt x="1800000" y="1397056"/>
                  <a:pt x="1397056" y="1800000"/>
                  <a:pt x="900000" y="1800000"/>
                </a:cubicBezTo>
                <a:cubicBezTo>
                  <a:pt x="402944" y="1800000"/>
                  <a:pt x="0" y="1397056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gradFill flip="none" rotWithShape="1">
            <a:gsLst>
              <a:gs pos="29000">
                <a:schemeClr val="bg1"/>
              </a:gs>
              <a:gs pos="30000">
                <a:schemeClr val="accent1">
                  <a:lumMod val="40000"/>
                  <a:lumOff val="60000"/>
                </a:schemeClr>
              </a:gs>
              <a:gs pos="55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dirty="0" smtClean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15" name="Полилиния 14">
            <a:hlinkClick r:id="rId5" action="ppaction://hlinksldjump"/>
          </p:cNvPr>
          <p:cNvSpPr>
            <a:spLocks noChangeAspect="1"/>
          </p:cNvSpPr>
          <p:nvPr/>
        </p:nvSpPr>
        <p:spPr>
          <a:xfrm>
            <a:off x="2856000" y="4509000"/>
            <a:ext cx="1800000" cy="1800000"/>
          </a:xfrm>
          <a:custGeom>
            <a:avLst/>
            <a:gdLst>
              <a:gd name="connsiteX0" fmla="*/ 900000 w 1800000"/>
              <a:gd name="connsiteY0" fmla="*/ 552582 h 1800000"/>
              <a:gd name="connsiteX1" fmla="*/ 1247418 w 1800000"/>
              <a:gd name="connsiteY1" fmla="*/ 900000 h 1800000"/>
              <a:gd name="connsiteX2" fmla="*/ 900000 w 1800000"/>
              <a:gd name="connsiteY2" fmla="*/ 1247418 h 1800000"/>
              <a:gd name="connsiteX3" fmla="*/ 552582 w 1800000"/>
              <a:gd name="connsiteY3" fmla="*/ 900000 h 1800000"/>
              <a:gd name="connsiteX4" fmla="*/ 900000 w 1800000"/>
              <a:gd name="connsiteY4" fmla="*/ 552582 h 1800000"/>
              <a:gd name="connsiteX5" fmla="*/ 900000 w 1800000"/>
              <a:gd name="connsiteY5" fmla="*/ 442800 h 1800000"/>
              <a:gd name="connsiteX6" fmla="*/ 442800 w 1800000"/>
              <a:gd name="connsiteY6" fmla="*/ 900000 h 1800000"/>
              <a:gd name="connsiteX7" fmla="*/ 900000 w 1800000"/>
              <a:gd name="connsiteY7" fmla="*/ 1357200 h 1800000"/>
              <a:gd name="connsiteX8" fmla="*/ 1357200 w 1800000"/>
              <a:gd name="connsiteY8" fmla="*/ 900000 h 1800000"/>
              <a:gd name="connsiteX9" fmla="*/ 900000 w 1800000"/>
              <a:gd name="connsiteY9" fmla="*/ 442800 h 1800000"/>
              <a:gd name="connsiteX10" fmla="*/ 900000 w 1800000"/>
              <a:gd name="connsiteY10" fmla="*/ 0 h 1800000"/>
              <a:gd name="connsiteX11" fmla="*/ 1800000 w 1800000"/>
              <a:gd name="connsiteY11" fmla="*/ 900000 h 1800000"/>
              <a:gd name="connsiteX12" fmla="*/ 900000 w 1800000"/>
              <a:gd name="connsiteY12" fmla="*/ 1800000 h 1800000"/>
              <a:gd name="connsiteX13" fmla="*/ 0 w 1800000"/>
              <a:gd name="connsiteY13" fmla="*/ 900000 h 1800000"/>
              <a:gd name="connsiteX14" fmla="*/ 900000 w 1800000"/>
              <a:gd name="connsiteY14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00000" h="1800000">
                <a:moveTo>
                  <a:pt x="900000" y="552582"/>
                </a:moveTo>
                <a:cubicBezTo>
                  <a:pt x="1091874" y="552582"/>
                  <a:pt x="1247418" y="708126"/>
                  <a:pt x="1247418" y="900000"/>
                </a:cubicBezTo>
                <a:cubicBezTo>
                  <a:pt x="1247418" y="1091874"/>
                  <a:pt x="1091874" y="1247418"/>
                  <a:pt x="900000" y="1247418"/>
                </a:cubicBezTo>
                <a:cubicBezTo>
                  <a:pt x="708126" y="1247418"/>
                  <a:pt x="552582" y="1091874"/>
                  <a:pt x="552582" y="900000"/>
                </a:cubicBezTo>
                <a:cubicBezTo>
                  <a:pt x="552582" y="708126"/>
                  <a:pt x="708126" y="552582"/>
                  <a:pt x="900000" y="552582"/>
                </a:cubicBezTo>
                <a:close/>
                <a:moveTo>
                  <a:pt x="900000" y="442800"/>
                </a:moveTo>
                <a:cubicBezTo>
                  <a:pt x="647495" y="442800"/>
                  <a:pt x="442800" y="647495"/>
                  <a:pt x="442800" y="900000"/>
                </a:cubicBezTo>
                <a:cubicBezTo>
                  <a:pt x="442800" y="1152505"/>
                  <a:pt x="647495" y="1357200"/>
                  <a:pt x="900000" y="1357200"/>
                </a:cubicBezTo>
                <a:cubicBezTo>
                  <a:pt x="1152505" y="1357200"/>
                  <a:pt x="1357200" y="1152505"/>
                  <a:pt x="1357200" y="900000"/>
                </a:cubicBezTo>
                <a:cubicBezTo>
                  <a:pt x="1357200" y="647495"/>
                  <a:pt x="1152505" y="442800"/>
                  <a:pt x="900000" y="442800"/>
                </a:cubicBezTo>
                <a:close/>
                <a:moveTo>
                  <a:pt x="900000" y="0"/>
                </a:moveTo>
                <a:cubicBezTo>
                  <a:pt x="1397056" y="0"/>
                  <a:pt x="1800000" y="402944"/>
                  <a:pt x="1800000" y="900000"/>
                </a:cubicBezTo>
                <a:cubicBezTo>
                  <a:pt x="1800000" y="1397056"/>
                  <a:pt x="1397056" y="1800000"/>
                  <a:pt x="900000" y="1800000"/>
                </a:cubicBezTo>
                <a:cubicBezTo>
                  <a:pt x="402944" y="1800000"/>
                  <a:pt x="0" y="1397056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gradFill flip="none" rotWithShape="1">
            <a:gsLst>
              <a:gs pos="29000">
                <a:schemeClr val="bg1"/>
              </a:gs>
              <a:gs pos="30000">
                <a:schemeClr val="accent1">
                  <a:lumMod val="40000"/>
                  <a:lumOff val="60000"/>
                </a:schemeClr>
              </a:gs>
              <a:gs pos="55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dirty="0" smtClean="0">
                <a:solidFill>
                  <a:prstClr val="black"/>
                </a:solidFill>
              </a:rPr>
              <a:t>3</a:t>
            </a:r>
            <a:endParaRPr lang="ru-RU" sz="4000" dirty="0">
              <a:solidFill>
                <a:prstClr val="black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36000" y="190800"/>
            <a:ext cx="11520000" cy="341632"/>
          </a:xfrm>
          <a:prstGeom prst="rect">
            <a:avLst/>
          </a:prstGeom>
          <a:effectLst/>
        </p:spPr>
        <p:txBody>
          <a:bodyPr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Тема </a:t>
            </a:r>
            <a:r>
              <a:rPr lang="en-US" sz="1800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III. </a:t>
            </a:r>
            <a:r>
              <a:rPr lang="ru-RU" sz="1800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Основные понятия </a:t>
            </a:r>
            <a:r>
              <a:rPr lang="en-US" sz="1800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Web-</a:t>
            </a:r>
            <a:r>
              <a:rPr lang="ru-RU" sz="1800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среды</a:t>
            </a:r>
          </a:p>
        </p:txBody>
      </p:sp>
      <p:sp>
        <p:nvSpPr>
          <p:cNvPr id="20" name="Управляющая кнопка: настраиваемая 19">
            <a:hlinkClick r:id="rId6" action="ppaction://hlinksldjump" highlightClick="1"/>
          </p:cNvPr>
          <p:cNvSpPr/>
          <p:nvPr/>
        </p:nvSpPr>
        <p:spPr>
          <a:xfrm>
            <a:off x="4849200" y="3733200"/>
            <a:ext cx="2520000" cy="797311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К </a:t>
            </a:r>
            <a:r>
              <a:rPr lang="ru-RU" sz="2000" b="1" cap="small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КОНЦУ ВИКТОРИНЫ</a:t>
            </a:r>
            <a:endParaRPr lang="ru-RU" sz="2000" b="1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362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6000" y="1908000"/>
            <a:ext cx="32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ОТВЕТ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6000" y="2457000"/>
            <a:ext cx="3600000" cy="144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Как расшифровываются аббревиатуры «</a:t>
            </a:r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WWW</a:t>
            </a:r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» и «</a:t>
            </a:r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HTTP</a:t>
            </a:r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»</a:t>
            </a:r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?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Управляющая кнопка: настраиваемая 9">
            <a:hlinkClick r:id="rId2" action="ppaction://hlinksldjump" highlightClick="1"/>
          </p:cNvPr>
          <p:cNvSpPr/>
          <p:nvPr/>
        </p:nvSpPr>
        <p:spPr>
          <a:xfrm>
            <a:off x="4849200" y="4068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НАЗАД К ТЕМЕ</a:t>
            </a:r>
            <a:endParaRPr lang="ru-RU" sz="2000" b="1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76000" y="1908000"/>
            <a:ext cx="14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ВОПРОС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000" y="2854800"/>
            <a:ext cx="28800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World Wide Web</a:t>
            </a:r>
            <a:endParaRPr lang="ru-RU" b="1" dirty="0" smtClean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b="1" dirty="0" err="1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HyperText</a:t>
            </a:r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 Transfer Protocol</a:t>
            </a:r>
          </a:p>
        </p:txBody>
      </p:sp>
    </p:spTree>
    <p:extLst>
      <p:ext uri="{BB962C8B-B14F-4D97-AF65-F5344CB8AC3E}">
        <p14:creationId xmlns:p14="http://schemas.microsoft.com/office/powerpoint/2010/main" val="205681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8" grpId="0"/>
      <p:bldP spid="9" grpId="0"/>
      <p:bldP spid="10" grpId="0" animBg="1"/>
      <p:bldP spid="11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6000" y="1908000"/>
            <a:ext cx="32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ОТВЕТ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6000" y="2457000"/>
            <a:ext cx="3600000" cy="144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Каким образом описывается структура документа в языке разметки </a:t>
            </a:r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HTML?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Управляющая кнопка: настраиваемая 9">
            <a:hlinkClick r:id="rId2" action="ppaction://hlinksldjump" highlightClick="1"/>
          </p:cNvPr>
          <p:cNvSpPr/>
          <p:nvPr/>
        </p:nvSpPr>
        <p:spPr>
          <a:xfrm>
            <a:off x="4849200" y="4068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НАЗАД К ТЕМЕ</a:t>
            </a:r>
            <a:endParaRPr lang="ru-RU" sz="2000" b="1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76000" y="1908000"/>
            <a:ext cx="14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ВОПРОС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000" y="2854800"/>
            <a:ext cx="28800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При помощи специальных команд – тегов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579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8" grpId="0"/>
      <p:bldP spid="9" grpId="0"/>
      <p:bldP spid="10" grpId="0" animBg="1"/>
      <p:bldP spid="11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6000" y="1908000"/>
            <a:ext cx="32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ОТВЕТ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6000" y="2457000"/>
            <a:ext cx="3600000" cy="144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Как называется вид программ, используемый на веб-сайтах для управления динамическим содержимым?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Управляющая кнопка: настраиваемая 9">
            <a:hlinkClick r:id="rId2" action="ppaction://hlinksldjump" highlightClick="1"/>
          </p:cNvPr>
          <p:cNvSpPr/>
          <p:nvPr/>
        </p:nvSpPr>
        <p:spPr>
          <a:xfrm>
            <a:off x="4849200" y="4068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НАЗАД К ТЕМЕ</a:t>
            </a:r>
            <a:endParaRPr lang="ru-RU" sz="2000" b="1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76000" y="1908000"/>
            <a:ext cx="14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ВОПРОС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000" y="2993299"/>
            <a:ext cx="288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Скрипты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908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8" grpId="0"/>
      <p:bldP spid="9" grpId="0"/>
      <p:bldP spid="10" grpId="0" animBg="1"/>
      <p:bldP spid="11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6000" y="1908000"/>
            <a:ext cx="32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ОТВЕТ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6000" y="2457000"/>
            <a:ext cx="3600000" cy="144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Через какой элемент интерфейса на веб-страницах организован ввод данных?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Управляющая кнопка: настраиваемая 9">
            <a:hlinkClick r:id="rId2" action="ppaction://hlinksldjump" highlightClick="1"/>
          </p:cNvPr>
          <p:cNvSpPr/>
          <p:nvPr/>
        </p:nvSpPr>
        <p:spPr>
          <a:xfrm>
            <a:off x="4849200" y="4068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НАЗАД К ТЕМЕ</a:t>
            </a:r>
            <a:endParaRPr lang="ru-RU" sz="2000" b="1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76000" y="1908000"/>
            <a:ext cx="14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ВОПРОС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000" y="2993299"/>
            <a:ext cx="288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Форма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7759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8" grpId="0"/>
      <p:bldP spid="9" grpId="0"/>
      <p:bldP spid="10" grpId="0" animBg="1"/>
      <p:bldP spid="11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3216000" y="549000"/>
            <a:ext cx="5760000" cy="5760000"/>
            <a:chOff x="3216000" y="549000"/>
            <a:chExt cx="5760000" cy="5760000"/>
          </a:xfrm>
        </p:grpSpPr>
        <p:sp>
          <p:nvSpPr>
            <p:cNvPr id="6" name="Кольцо 5"/>
            <p:cNvSpPr>
              <a:spLocks noChangeAspect="1"/>
            </p:cNvSpPr>
            <p:nvPr/>
          </p:nvSpPr>
          <p:spPr>
            <a:xfrm>
              <a:off x="7176000" y="450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Кольцо 6"/>
            <p:cNvSpPr>
              <a:spLocks noChangeAspect="1"/>
            </p:cNvSpPr>
            <p:nvPr/>
          </p:nvSpPr>
          <p:spPr>
            <a:xfrm>
              <a:off x="7176000" y="54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Кольцо 7"/>
            <p:cNvSpPr>
              <a:spLocks noChangeAspect="1"/>
            </p:cNvSpPr>
            <p:nvPr/>
          </p:nvSpPr>
          <p:spPr>
            <a:xfrm>
              <a:off x="3216000" y="450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Кольцо 4"/>
            <p:cNvSpPr>
              <a:spLocks noChangeAspect="1"/>
            </p:cNvSpPr>
            <p:nvPr/>
          </p:nvSpPr>
          <p:spPr>
            <a:xfrm>
              <a:off x="3216000" y="54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Кольцо 3"/>
            <p:cNvSpPr>
              <a:spLocks noChangeAspect="1"/>
            </p:cNvSpPr>
            <p:nvPr/>
          </p:nvSpPr>
          <p:spPr>
            <a:xfrm>
              <a:off x="3396000" y="729000"/>
              <a:ext cx="5400000" cy="5400000"/>
            </a:xfrm>
            <a:prstGeom prst="donut">
              <a:avLst/>
            </a:prstGeom>
            <a:gradFill flip="none" rotWithShape="1">
              <a:gsLst>
                <a:gs pos="10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95000"/>
                    <a:lumOff val="5000"/>
                  </a:schemeClr>
                </a:gs>
                <a:gs pos="3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000" y="2709000"/>
            <a:ext cx="11520000" cy="1421928"/>
          </a:xfrm>
          <a:effectLst/>
        </p:spPr>
        <p:txBody>
          <a:bodyPr>
            <a:spAutoFit/>
          </a:bodyPr>
          <a:lstStyle/>
          <a:p>
            <a:r>
              <a:rPr lang="ru-RU" sz="3600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>Тема </a:t>
            </a:r>
            <a:r>
              <a:rPr lang="en-US" sz="3600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  <a:latin typeface="Bell MT" panose="02020503060305020303" pitchFamily="18" charset="0"/>
                <a:ea typeface="MingLiU" panose="02020509000000000000" pitchFamily="49" charset="-120"/>
              </a:rPr>
              <a:t>I</a:t>
            </a:r>
            <a: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/>
            </a:r>
            <a:b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>«Технология клиент-сервер»</a:t>
            </a:r>
            <a:endParaRPr lang="ru-RU" dirty="0">
              <a:effectLst>
                <a:outerShdw dist="25400" dir="5400000" sx="101000" sy="101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0469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>
        <p14:prism isContent="1" isInverted="1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3216000" y="549000"/>
            <a:ext cx="5760000" cy="5760000"/>
            <a:chOff x="3216000" y="549000"/>
            <a:chExt cx="5760000" cy="5760000"/>
          </a:xfrm>
        </p:grpSpPr>
        <p:sp>
          <p:nvSpPr>
            <p:cNvPr id="6" name="Кольцо 5"/>
            <p:cNvSpPr>
              <a:spLocks noChangeAspect="1"/>
            </p:cNvSpPr>
            <p:nvPr/>
          </p:nvSpPr>
          <p:spPr>
            <a:xfrm>
              <a:off x="7176000" y="450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Кольцо 6"/>
            <p:cNvSpPr>
              <a:spLocks noChangeAspect="1"/>
            </p:cNvSpPr>
            <p:nvPr/>
          </p:nvSpPr>
          <p:spPr>
            <a:xfrm>
              <a:off x="7176000" y="54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Кольцо 7"/>
            <p:cNvSpPr>
              <a:spLocks noChangeAspect="1"/>
            </p:cNvSpPr>
            <p:nvPr/>
          </p:nvSpPr>
          <p:spPr>
            <a:xfrm>
              <a:off x="3216000" y="450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Кольцо 4"/>
            <p:cNvSpPr>
              <a:spLocks noChangeAspect="1"/>
            </p:cNvSpPr>
            <p:nvPr/>
          </p:nvSpPr>
          <p:spPr>
            <a:xfrm>
              <a:off x="3216000" y="54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Кольцо 3"/>
            <p:cNvSpPr>
              <a:spLocks noChangeAspect="1"/>
            </p:cNvSpPr>
            <p:nvPr/>
          </p:nvSpPr>
          <p:spPr>
            <a:xfrm>
              <a:off x="3396000" y="729000"/>
              <a:ext cx="5400000" cy="5400000"/>
            </a:xfrm>
            <a:prstGeom prst="donut">
              <a:avLst/>
            </a:prstGeom>
            <a:gradFill flip="none" rotWithShape="1">
              <a:gsLst>
                <a:gs pos="10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95000"/>
                    <a:lumOff val="5000"/>
                  </a:schemeClr>
                </a:gs>
                <a:gs pos="3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000" y="2598004"/>
            <a:ext cx="11520000" cy="1754326"/>
          </a:xfrm>
          <a:effectLst/>
        </p:spPr>
        <p:txBody>
          <a:bodyPr>
            <a:spAutoFit/>
          </a:bodyPr>
          <a:lstStyle/>
          <a:p>
            <a: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>ПОЗДРАВЛЯЕМ!</a:t>
            </a:r>
            <a:b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>Викторина окончена.</a:t>
            </a:r>
            <a:endParaRPr lang="ru-RU" dirty="0">
              <a:effectLst>
                <a:outerShdw dist="25400" dir="5400000" sx="101000" sy="101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65967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>
        <p15:prstTrans prst="airplan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олилиния 11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7536000" y="549000"/>
            <a:ext cx="1800000" cy="1800000"/>
          </a:xfrm>
          <a:custGeom>
            <a:avLst/>
            <a:gdLst>
              <a:gd name="connsiteX0" fmla="*/ 900000 w 1800000"/>
              <a:gd name="connsiteY0" fmla="*/ 552582 h 1800000"/>
              <a:gd name="connsiteX1" fmla="*/ 1247418 w 1800000"/>
              <a:gd name="connsiteY1" fmla="*/ 900000 h 1800000"/>
              <a:gd name="connsiteX2" fmla="*/ 900000 w 1800000"/>
              <a:gd name="connsiteY2" fmla="*/ 1247418 h 1800000"/>
              <a:gd name="connsiteX3" fmla="*/ 552582 w 1800000"/>
              <a:gd name="connsiteY3" fmla="*/ 900000 h 1800000"/>
              <a:gd name="connsiteX4" fmla="*/ 900000 w 1800000"/>
              <a:gd name="connsiteY4" fmla="*/ 552582 h 1800000"/>
              <a:gd name="connsiteX5" fmla="*/ 900000 w 1800000"/>
              <a:gd name="connsiteY5" fmla="*/ 442800 h 1800000"/>
              <a:gd name="connsiteX6" fmla="*/ 442800 w 1800000"/>
              <a:gd name="connsiteY6" fmla="*/ 900000 h 1800000"/>
              <a:gd name="connsiteX7" fmla="*/ 900000 w 1800000"/>
              <a:gd name="connsiteY7" fmla="*/ 1357200 h 1800000"/>
              <a:gd name="connsiteX8" fmla="*/ 1357200 w 1800000"/>
              <a:gd name="connsiteY8" fmla="*/ 900000 h 1800000"/>
              <a:gd name="connsiteX9" fmla="*/ 900000 w 1800000"/>
              <a:gd name="connsiteY9" fmla="*/ 442800 h 1800000"/>
              <a:gd name="connsiteX10" fmla="*/ 900000 w 1800000"/>
              <a:gd name="connsiteY10" fmla="*/ 0 h 1800000"/>
              <a:gd name="connsiteX11" fmla="*/ 1800000 w 1800000"/>
              <a:gd name="connsiteY11" fmla="*/ 900000 h 1800000"/>
              <a:gd name="connsiteX12" fmla="*/ 900000 w 1800000"/>
              <a:gd name="connsiteY12" fmla="*/ 1800000 h 1800000"/>
              <a:gd name="connsiteX13" fmla="*/ 0 w 1800000"/>
              <a:gd name="connsiteY13" fmla="*/ 900000 h 1800000"/>
              <a:gd name="connsiteX14" fmla="*/ 900000 w 1800000"/>
              <a:gd name="connsiteY14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00000" h="1800000">
                <a:moveTo>
                  <a:pt x="900000" y="552582"/>
                </a:moveTo>
                <a:cubicBezTo>
                  <a:pt x="1091874" y="552582"/>
                  <a:pt x="1247418" y="708126"/>
                  <a:pt x="1247418" y="900000"/>
                </a:cubicBezTo>
                <a:cubicBezTo>
                  <a:pt x="1247418" y="1091874"/>
                  <a:pt x="1091874" y="1247418"/>
                  <a:pt x="900000" y="1247418"/>
                </a:cubicBezTo>
                <a:cubicBezTo>
                  <a:pt x="708126" y="1247418"/>
                  <a:pt x="552582" y="1091874"/>
                  <a:pt x="552582" y="900000"/>
                </a:cubicBezTo>
                <a:cubicBezTo>
                  <a:pt x="552582" y="708126"/>
                  <a:pt x="708126" y="552582"/>
                  <a:pt x="900000" y="552582"/>
                </a:cubicBezTo>
                <a:close/>
                <a:moveTo>
                  <a:pt x="900000" y="442800"/>
                </a:moveTo>
                <a:cubicBezTo>
                  <a:pt x="647495" y="442800"/>
                  <a:pt x="442800" y="647495"/>
                  <a:pt x="442800" y="900000"/>
                </a:cubicBezTo>
                <a:cubicBezTo>
                  <a:pt x="442800" y="1152505"/>
                  <a:pt x="647495" y="1357200"/>
                  <a:pt x="900000" y="1357200"/>
                </a:cubicBezTo>
                <a:cubicBezTo>
                  <a:pt x="1152505" y="1357200"/>
                  <a:pt x="1357200" y="1152505"/>
                  <a:pt x="1357200" y="900000"/>
                </a:cubicBezTo>
                <a:cubicBezTo>
                  <a:pt x="1357200" y="647495"/>
                  <a:pt x="1152505" y="442800"/>
                  <a:pt x="900000" y="442800"/>
                </a:cubicBezTo>
                <a:close/>
                <a:moveTo>
                  <a:pt x="900000" y="0"/>
                </a:moveTo>
                <a:cubicBezTo>
                  <a:pt x="1397056" y="0"/>
                  <a:pt x="1800000" y="402944"/>
                  <a:pt x="1800000" y="900000"/>
                </a:cubicBezTo>
                <a:cubicBezTo>
                  <a:pt x="1800000" y="1397056"/>
                  <a:pt x="1397056" y="1800000"/>
                  <a:pt x="900000" y="1800000"/>
                </a:cubicBezTo>
                <a:cubicBezTo>
                  <a:pt x="402944" y="1800000"/>
                  <a:pt x="0" y="1397056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gradFill flip="none" rotWithShape="1">
            <a:gsLst>
              <a:gs pos="29000">
                <a:schemeClr val="bg1"/>
              </a:gs>
              <a:gs pos="30000">
                <a:schemeClr val="accent1">
                  <a:lumMod val="40000"/>
                  <a:lumOff val="60000"/>
                </a:schemeClr>
              </a:gs>
              <a:gs pos="55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56000" y="2494800"/>
            <a:ext cx="2880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dirty="0" smtClean="0">
                <a:ln w="0"/>
                <a:effectLst>
                  <a:outerShdw blurRad="25400" dist="1270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Выберите один из четырех вопросов, нажав на соответствующий кружок или перейдите</a:t>
            </a:r>
            <a:endParaRPr lang="ru-RU" dirty="0">
              <a:ln w="0"/>
              <a:effectLst>
                <a:outerShdw blurRad="25400" dist="1270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Полилиния 1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2856000" y="549000"/>
            <a:ext cx="1800000" cy="1800000"/>
          </a:xfrm>
          <a:custGeom>
            <a:avLst/>
            <a:gdLst>
              <a:gd name="connsiteX0" fmla="*/ 900000 w 1800000"/>
              <a:gd name="connsiteY0" fmla="*/ 552582 h 1800000"/>
              <a:gd name="connsiteX1" fmla="*/ 1247418 w 1800000"/>
              <a:gd name="connsiteY1" fmla="*/ 900000 h 1800000"/>
              <a:gd name="connsiteX2" fmla="*/ 900000 w 1800000"/>
              <a:gd name="connsiteY2" fmla="*/ 1247418 h 1800000"/>
              <a:gd name="connsiteX3" fmla="*/ 552582 w 1800000"/>
              <a:gd name="connsiteY3" fmla="*/ 900000 h 1800000"/>
              <a:gd name="connsiteX4" fmla="*/ 900000 w 1800000"/>
              <a:gd name="connsiteY4" fmla="*/ 552582 h 1800000"/>
              <a:gd name="connsiteX5" fmla="*/ 900000 w 1800000"/>
              <a:gd name="connsiteY5" fmla="*/ 442800 h 1800000"/>
              <a:gd name="connsiteX6" fmla="*/ 442800 w 1800000"/>
              <a:gd name="connsiteY6" fmla="*/ 900000 h 1800000"/>
              <a:gd name="connsiteX7" fmla="*/ 900000 w 1800000"/>
              <a:gd name="connsiteY7" fmla="*/ 1357200 h 1800000"/>
              <a:gd name="connsiteX8" fmla="*/ 1357200 w 1800000"/>
              <a:gd name="connsiteY8" fmla="*/ 900000 h 1800000"/>
              <a:gd name="connsiteX9" fmla="*/ 900000 w 1800000"/>
              <a:gd name="connsiteY9" fmla="*/ 442800 h 1800000"/>
              <a:gd name="connsiteX10" fmla="*/ 900000 w 1800000"/>
              <a:gd name="connsiteY10" fmla="*/ 0 h 1800000"/>
              <a:gd name="connsiteX11" fmla="*/ 1800000 w 1800000"/>
              <a:gd name="connsiteY11" fmla="*/ 900000 h 1800000"/>
              <a:gd name="connsiteX12" fmla="*/ 900000 w 1800000"/>
              <a:gd name="connsiteY12" fmla="*/ 1800000 h 1800000"/>
              <a:gd name="connsiteX13" fmla="*/ 0 w 1800000"/>
              <a:gd name="connsiteY13" fmla="*/ 900000 h 1800000"/>
              <a:gd name="connsiteX14" fmla="*/ 900000 w 1800000"/>
              <a:gd name="connsiteY14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00000" h="1800000">
                <a:moveTo>
                  <a:pt x="900000" y="552582"/>
                </a:moveTo>
                <a:cubicBezTo>
                  <a:pt x="1091874" y="552582"/>
                  <a:pt x="1247418" y="708126"/>
                  <a:pt x="1247418" y="900000"/>
                </a:cubicBezTo>
                <a:cubicBezTo>
                  <a:pt x="1247418" y="1091874"/>
                  <a:pt x="1091874" y="1247418"/>
                  <a:pt x="900000" y="1247418"/>
                </a:cubicBezTo>
                <a:cubicBezTo>
                  <a:pt x="708126" y="1247418"/>
                  <a:pt x="552582" y="1091874"/>
                  <a:pt x="552582" y="900000"/>
                </a:cubicBezTo>
                <a:cubicBezTo>
                  <a:pt x="552582" y="708126"/>
                  <a:pt x="708126" y="552582"/>
                  <a:pt x="900000" y="552582"/>
                </a:cubicBezTo>
                <a:close/>
                <a:moveTo>
                  <a:pt x="900000" y="442800"/>
                </a:moveTo>
                <a:cubicBezTo>
                  <a:pt x="647495" y="442800"/>
                  <a:pt x="442800" y="647495"/>
                  <a:pt x="442800" y="900000"/>
                </a:cubicBezTo>
                <a:cubicBezTo>
                  <a:pt x="442800" y="1152505"/>
                  <a:pt x="647495" y="1357200"/>
                  <a:pt x="900000" y="1357200"/>
                </a:cubicBezTo>
                <a:cubicBezTo>
                  <a:pt x="1152505" y="1357200"/>
                  <a:pt x="1357200" y="1152505"/>
                  <a:pt x="1357200" y="900000"/>
                </a:cubicBezTo>
                <a:cubicBezTo>
                  <a:pt x="1357200" y="647495"/>
                  <a:pt x="1152505" y="442800"/>
                  <a:pt x="900000" y="442800"/>
                </a:cubicBezTo>
                <a:close/>
                <a:moveTo>
                  <a:pt x="900000" y="0"/>
                </a:moveTo>
                <a:cubicBezTo>
                  <a:pt x="1397056" y="0"/>
                  <a:pt x="1800000" y="402944"/>
                  <a:pt x="1800000" y="900000"/>
                </a:cubicBezTo>
                <a:cubicBezTo>
                  <a:pt x="1800000" y="1397056"/>
                  <a:pt x="1397056" y="1800000"/>
                  <a:pt x="900000" y="1800000"/>
                </a:cubicBezTo>
                <a:cubicBezTo>
                  <a:pt x="402944" y="1800000"/>
                  <a:pt x="0" y="1397056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gradFill flip="none" rotWithShape="1">
            <a:gsLst>
              <a:gs pos="29000">
                <a:schemeClr val="bg1"/>
              </a:gs>
              <a:gs pos="30000">
                <a:schemeClr val="accent1">
                  <a:lumMod val="40000"/>
                  <a:lumOff val="60000"/>
                </a:schemeClr>
              </a:gs>
              <a:gs pos="55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dirty="0" smtClean="0">
                <a:solidFill>
                  <a:prstClr val="black"/>
                </a:solidFill>
              </a:rPr>
              <a:t>1</a:t>
            </a:r>
            <a:endParaRPr lang="ru-RU" sz="4000" dirty="0">
              <a:solidFill>
                <a:prstClr val="black"/>
              </a:solidFill>
            </a:endParaRPr>
          </a:p>
        </p:txBody>
      </p:sp>
      <p:sp>
        <p:nvSpPr>
          <p:cNvPr id="14" name="Полилиния 13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7536000" y="4509000"/>
            <a:ext cx="1800000" cy="1800000"/>
          </a:xfrm>
          <a:custGeom>
            <a:avLst/>
            <a:gdLst>
              <a:gd name="connsiteX0" fmla="*/ 900000 w 1800000"/>
              <a:gd name="connsiteY0" fmla="*/ 552582 h 1800000"/>
              <a:gd name="connsiteX1" fmla="*/ 1247418 w 1800000"/>
              <a:gd name="connsiteY1" fmla="*/ 900000 h 1800000"/>
              <a:gd name="connsiteX2" fmla="*/ 900000 w 1800000"/>
              <a:gd name="connsiteY2" fmla="*/ 1247418 h 1800000"/>
              <a:gd name="connsiteX3" fmla="*/ 552582 w 1800000"/>
              <a:gd name="connsiteY3" fmla="*/ 900000 h 1800000"/>
              <a:gd name="connsiteX4" fmla="*/ 900000 w 1800000"/>
              <a:gd name="connsiteY4" fmla="*/ 552582 h 1800000"/>
              <a:gd name="connsiteX5" fmla="*/ 900000 w 1800000"/>
              <a:gd name="connsiteY5" fmla="*/ 442800 h 1800000"/>
              <a:gd name="connsiteX6" fmla="*/ 442800 w 1800000"/>
              <a:gd name="connsiteY6" fmla="*/ 900000 h 1800000"/>
              <a:gd name="connsiteX7" fmla="*/ 900000 w 1800000"/>
              <a:gd name="connsiteY7" fmla="*/ 1357200 h 1800000"/>
              <a:gd name="connsiteX8" fmla="*/ 1357200 w 1800000"/>
              <a:gd name="connsiteY8" fmla="*/ 900000 h 1800000"/>
              <a:gd name="connsiteX9" fmla="*/ 900000 w 1800000"/>
              <a:gd name="connsiteY9" fmla="*/ 442800 h 1800000"/>
              <a:gd name="connsiteX10" fmla="*/ 900000 w 1800000"/>
              <a:gd name="connsiteY10" fmla="*/ 0 h 1800000"/>
              <a:gd name="connsiteX11" fmla="*/ 1800000 w 1800000"/>
              <a:gd name="connsiteY11" fmla="*/ 900000 h 1800000"/>
              <a:gd name="connsiteX12" fmla="*/ 900000 w 1800000"/>
              <a:gd name="connsiteY12" fmla="*/ 1800000 h 1800000"/>
              <a:gd name="connsiteX13" fmla="*/ 0 w 1800000"/>
              <a:gd name="connsiteY13" fmla="*/ 900000 h 1800000"/>
              <a:gd name="connsiteX14" fmla="*/ 900000 w 1800000"/>
              <a:gd name="connsiteY14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00000" h="1800000">
                <a:moveTo>
                  <a:pt x="900000" y="552582"/>
                </a:moveTo>
                <a:cubicBezTo>
                  <a:pt x="1091874" y="552582"/>
                  <a:pt x="1247418" y="708126"/>
                  <a:pt x="1247418" y="900000"/>
                </a:cubicBezTo>
                <a:cubicBezTo>
                  <a:pt x="1247418" y="1091874"/>
                  <a:pt x="1091874" y="1247418"/>
                  <a:pt x="900000" y="1247418"/>
                </a:cubicBezTo>
                <a:cubicBezTo>
                  <a:pt x="708126" y="1247418"/>
                  <a:pt x="552582" y="1091874"/>
                  <a:pt x="552582" y="900000"/>
                </a:cubicBezTo>
                <a:cubicBezTo>
                  <a:pt x="552582" y="708126"/>
                  <a:pt x="708126" y="552582"/>
                  <a:pt x="900000" y="552582"/>
                </a:cubicBezTo>
                <a:close/>
                <a:moveTo>
                  <a:pt x="900000" y="442800"/>
                </a:moveTo>
                <a:cubicBezTo>
                  <a:pt x="647495" y="442800"/>
                  <a:pt x="442800" y="647495"/>
                  <a:pt x="442800" y="900000"/>
                </a:cubicBezTo>
                <a:cubicBezTo>
                  <a:pt x="442800" y="1152505"/>
                  <a:pt x="647495" y="1357200"/>
                  <a:pt x="900000" y="1357200"/>
                </a:cubicBezTo>
                <a:cubicBezTo>
                  <a:pt x="1152505" y="1357200"/>
                  <a:pt x="1357200" y="1152505"/>
                  <a:pt x="1357200" y="900000"/>
                </a:cubicBezTo>
                <a:cubicBezTo>
                  <a:pt x="1357200" y="647495"/>
                  <a:pt x="1152505" y="442800"/>
                  <a:pt x="900000" y="442800"/>
                </a:cubicBezTo>
                <a:close/>
                <a:moveTo>
                  <a:pt x="900000" y="0"/>
                </a:moveTo>
                <a:cubicBezTo>
                  <a:pt x="1397056" y="0"/>
                  <a:pt x="1800000" y="402944"/>
                  <a:pt x="1800000" y="900000"/>
                </a:cubicBezTo>
                <a:cubicBezTo>
                  <a:pt x="1800000" y="1397056"/>
                  <a:pt x="1397056" y="1800000"/>
                  <a:pt x="900000" y="1800000"/>
                </a:cubicBezTo>
                <a:cubicBezTo>
                  <a:pt x="402944" y="1800000"/>
                  <a:pt x="0" y="1397056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gradFill flip="none" rotWithShape="1">
            <a:gsLst>
              <a:gs pos="29000">
                <a:schemeClr val="bg1"/>
              </a:gs>
              <a:gs pos="30000">
                <a:schemeClr val="accent1">
                  <a:lumMod val="40000"/>
                  <a:lumOff val="60000"/>
                </a:schemeClr>
              </a:gs>
              <a:gs pos="55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dirty="0" smtClean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15" name="Полилиния 14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2856000" y="4509000"/>
            <a:ext cx="1800000" cy="1800000"/>
          </a:xfrm>
          <a:custGeom>
            <a:avLst/>
            <a:gdLst>
              <a:gd name="connsiteX0" fmla="*/ 900000 w 1800000"/>
              <a:gd name="connsiteY0" fmla="*/ 552582 h 1800000"/>
              <a:gd name="connsiteX1" fmla="*/ 1247418 w 1800000"/>
              <a:gd name="connsiteY1" fmla="*/ 900000 h 1800000"/>
              <a:gd name="connsiteX2" fmla="*/ 900000 w 1800000"/>
              <a:gd name="connsiteY2" fmla="*/ 1247418 h 1800000"/>
              <a:gd name="connsiteX3" fmla="*/ 552582 w 1800000"/>
              <a:gd name="connsiteY3" fmla="*/ 900000 h 1800000"/>
              <a:gd name="connsiteX4" fmla="*/ 900000 w 1800000"/>
              <a:gd name="connsiteY4" fmla="*/ 552582 h 1800000"/>
              <a:gd name="connsiteX5" fmla="*/ 900000 w 1800000"/>
              <a:gd name="connsiteY5" fmla="*/ 442800 h 1800000"/>
              <a:gd name="connsiteX6" fmla="*/ 442800 w 1800000"/>
              <a:gd name="connsiteY6" fmla="*/ 900000 h 1800000"/>
              <a:gd name="connsiteX7" fmla="*/ 900000 w 1800000"/>
              <a:gd name="connsiteY7" fmla="*/ 1357200 h 1800000"/>
              <a:gd name="connsiteX8" fmla="*/ 1357200 w 1800000"/>
              <a:gd name="connsiteY8" fmla="*/ 900000 h 1800000"/>
              <a:gd name="connsiteX9" fmla="*/ 900000 w 1800000"/>
              <a:gd name="connsiteY9" fmla="*/ 442800 h 1800000"/>
              <a:gd name="connsiteX10" fmla="*/ 900000 w 1800000"/>
              <a:gd name="connsiteY10" fmla="*/ 0 h 1800000"/>
              <a:gd name="connsiteX11" fmla="*/ 1800000 w 1800000"/>
              <a:gd name="connsiteY11" fmla="*/ 900000 h 1800000"/>
              <a:gd name="connsiteX12" fmla="*/ 900000 w 1800000"/>
              <a:gd name="connsiteY12" fmla="*/ 1800000 h 1800000"/>
              <a:gd name="connsiteX13" fmla="*/ 0 w 1800000"/>
              <a:gd name="connsiteY13" fmla="*/ 900000 h 1800000"/>
              <a:gd name="connsiteX14" fmla="*/ 900000 w 1800000"/>
              <a:gd name="connsiteY14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00000" h="1800000">
                <a:moveTo>
                  <a:pt x="900000" y="552582"/>
                </a:moveTo>
                <a:cubicBezTo>
                  <a:pt x="1091874" y="552582"/>
                  <a:pt x="1247418" y="708126"/>
                  <a:pt x="1247418" y="900000"/>
                </a:cubicBezTo>
                <a:cubicBezTo>
                  <a:pt x="1247418" y="1091874"/>
                  <a:pt x="1091874" y="1247418"/>
                  <a:pt x="900000" y="1247418"/>
                </a:cubicBezTo>
                <a:cubicBezTo>
                  <a:pt x="708126" y="1247418"/>
                  <a:pt x="552582" y="1091874"/>
                  <a:pt x="552582" y="900000"/>
                </a:cubicBezTo>
                <a:cubicBezTo>
                  <a:pt x="552582" y="708126"/>
                  <a:pt x="708126" y="552582"/>
                  <a:pt x="900000" y="552582"/>
                </a:cubicBezTo>
                <a:close/>
                <a:moveTo>
                  <a:pt x="900000" y="442800"/>
                </a:moveTo>
                <a:cubicBezTo>
                  <a:pt x="647495" y="442800"/>
                  <a:pt x="442800" y="647495"/>
                  <a:pt x="442800" y="900000"/>
                </a:cubicBezTo>
                <a:cubicBezTo>
                  <a:pt x="442800" y="1152505"/>
                  <a:pt x="647495" y="1357200"/>
                  <a:pt x="900000" y="1357200"/>
                </a:cubicBezTo>
                <a:cubicBezTo>
                  <a:pt x="1152505" y="1357200"/>
                  <a:pt x="1357200" y="1152505"/>
                  <a:pt x="1357200" y="900000"/>
                </a:cubicBezTo>
                <a:cubicBezTo>
                  <a:pt x="1357200" y="647495"/>
                  <a:pt x="1152505" y="442800"/>
                  <a:pt x="900000" y="442800"/>
                </a:cubicBezTo>
                <a:close/>
                <a:moveTo>
                  <a:pt x="900000" y="0"/>
                </a:moveTo>
                <a:cubicBezTo>
                  <a:pt x="1397056" y="0"/>
                  <a:pt x="1800000" y="402944"/>
                  <a:pt x="1800000" y="900000"/>
                </a:cubicBezTo>
                <a:cubicBezTo>
                  <a:pt x="1800000" y="1397056"/>
                  <a:pt x="1397056" y="1800000"/>
                  <a:pt x="900000" y="1800000"/>
                </a:cubicBezTo>
                <a:cubicBezTo>
                  <a:pt x="402944" y="1800000"/>
                  <a:pt x="0" y="1397056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gradFill flip="none" rotWithShape="1">
            <a:gsLst>
              <a:gs pos="29000">
                <a:schemeClr val="bg1"/>
              </a:gs>
              <a:gs pos="30000">
                <a:schemeClr val="accent1">
                  <a:lumMod val="40000"/>
                  <a:lumOff val="60000"/>
                </a:schemeClr>
              </a:gs>
              <a:gs pos="55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dirty="0" smtClean="0">
                <a:solidFill>
                  <a:prstClr val="black"/>
                </a:solidFill>
              </a:rPr>
              <a:t>3</a:t>
            </a:r>
            <a:endParaRPr lang="ru-RU" sz="4000" dirty="0">
              <a:solidFill>
                <a:prstClr val="black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36000" y="190800"/>
            <a:ext cx="11520000" cy="341632"/>
          </a:xfrm>
          <a:prstGeom prst="rect">
            <a:avLst/>
          </a:prstGeom>
          <a:effectLst/>
        </p:spPr>
        <p:txBody>
          <a:bodyPr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Тема </a:t>
            </a:r>
            <a:r>
              <a:rPr lang="en-US" sz="1800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I. </a:t>
            </a:r>
            <a:r>
              <a:rPr lang="ru-RU" sz="1800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Технология клиент-сервер</a:t>
            </a:r>
          </a:p>
        </p:txBody>
      </p:sp>
      <p:sp>
        <p:nvSpPr>
          <p:cNvPr id="20" name="Управляющая кнопка: настраиваемая 19">
            <a:hlinkClick r:id="rId4" action="ppaction://hlinksldjump" highlightClick="1"/>
          </p:cNvPr>
          <p:cNvSpPr/>
          <p:nvPr/>
        </p:nvSpPr>
        <p:spPr>
          <a:xfrm>
            <a:off x="4849200" y="3744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К СЛЕДУЮЩЕЙ ТЕМЕ</a:t>
            </a:r>
          </a:p>
        </p:txBody>
      </p:sp>
    </p:spTree>
    <p:extLst>
      <p:ext uri="{BB962C8B-B14F-4D97-AF65-F5344CB8AC3E}">
        <p14:creationId xmlns:p14="http://schemas.microsoft.com/office/powerpoint/2010/main" val="68300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6000" y="1908000"/>
            <a:ext cx="32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ОТВЕТ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6000" y="2457000"/>
            <a:ext cx="3600000" cy="144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Принимает запросы, выдаёт данные</a:t>
            </a:r>
          </a:p>
        </p:txBody>
      </p:sp>
      <p:sp>
        <p:nvSpPr>
          <p:cNvPr id="10" name="Управляющая кнопка: настраиваемая 9">
            <a:hlinkClick r:id="rId2" action="ppaction://hlinksldjump" highlightClick="1"/>
          </p:cNvPr>
          <p:cNvSpPr/>
          <p:nvPr/>
        </p:nvSpPr>
        <p:spPr>
          <a:xfrm>
            <a:off x="4849200" y="4068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НАЗАД К ТЕМЕ</a:t>
            </a:r>
            <a:endParaRPr lang="ru-RU" sz="2000" b="1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76000" y="1908000"/>
            <a:ext cx="14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ВОПРОС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000" y="2995200"/>
            <a:ext cx="2880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Сервер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589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/>
      <p:bldP spid="9" grpId="1"/>
      <p:bldP spid="10" grpId="0" animBg="1"/>
      <p:bldP spid="11" grpId="0"/>
      <p:bldP spid="11" grpId="1"/>
      <p:bldP spid="16" grpId="0"/>
      <p:bldP spid="1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6000" y="1908000"/>
            <a:ext cx="32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ОТВЕТ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6000" y="2457000"/>
            <a:ext cx="3600000" cy="144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Посылает запросы, получает данные</a:t>
            </a:r>
          </a:p>
        </p:txBody>
      </p:sp>
      <p:sp>
        <p:nvSpPr>
          <p:cNvPr id="10" name="Управляющая кнопка: настраиваемая 9">
            <a:hlinkClick r:id="rId3" action="ppaction://hlinksldjump" highlightClick="1"/>
          </p:cNvPr>
          <p:cNvSpPr/>
          <p:nvPr/>
        </p:nvSpPr>
        <p:spPr>
          <a:xfrm>
            <a:off x="4849200" y="4068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НАЗАД К ТЕМЕ</a:t>
            </a:r>
            <a:endParaRPr lang="ru-RU" sz="2000" b="1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76000" y="1908000"/>
            <a:ext cx="14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ВОПРОС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000" y="2995200"/>
            <a:ext cx="2880000" cy="36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Клиент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38896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8" grpId="0"/>
      <p:bldP spid="9" grpId="0"/>
      <p:bldP spid="10" grpId="0" animBg="1"/>
      <p:bldP spid="11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6000" y="1908000"/>
            <a:ext cx="32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ОТВЕТ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6000" y="2457000"/>
            <a:ext cx="3600000" cy="144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Способ, правила обмена данными</a:t>
            </a:r>
          </a:p>
        </p:txBody>
      </p:sp>
      <p:sp>
        <p:nvSpPr>
          <p:cNvPr id="10" name="Управляющая кнопка: настраиваемая 9">
            <a:hlinkClick r:id="rId2" action="ppaction://hlinksldjump" highlightClick="1"/>
          </p:cNvPr>
          <p:cNvSpPr/>
          <p:nvPr/>
        </p:nvSpPr>
        <p:spPr>
          <a:xfrm>
            <a:off x="4849200" y="4068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НАЗАД К ТЕМЕ</a:t>
            </a:r>
            <a:endParaRPr lang="ru-RU" sz="2000" b="1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76000" y="1908000"/>
            <a:ext cx="14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ВОПРОС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000" y="2995200"/>
            <a:ext cx="2880000" cy="36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Протокол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443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8" grpId="0"/>
      <p:bldP spid="9" grpId="0"/>
      <p:bldP spid="10" grpId="0" animBg="1"/>
      <p:bldP spid="11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76000" y="1908000"/>
            <a:ext cx="32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ОТВЕТ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6000" y="2457000"/>
            <a:ext cx="3600000" cy="144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b="1" dirty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Основной протокол связи в Интернете</a:t>
            </a:r>
          </a:p>
        </p:txBody>
      </p:sp>
      <p:sp>
        <p:nvSpPr>
          <p:cNvPr id="10" name="Управляющая кнопка: настраиваемая 9">
            <a:hlinkClick r:id="rId2" action="ppaction://hlinksldjump" highlightClick="1"/>
          </p:cNvPr>
          <p:cNvSpPr/>
          <p:nvPr/>
        </p:nvSpPr>
        <p:spPr>
          <a:xfrm>
            <a:off x="4849200" y="4068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НАЗАД К ТЕМЕ</a:t>
            </a:r>
            <a:endParaRPr lang="ru-RU" sz="2000" b="1" cap="small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76000" y="1908000"/>
            <a:ext cx="1440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ln w="0" cap="flat" cmpd="sng">
                  <a:noFill/>
                  <a:round/>
                </a:ln>
                <a:solidFill>
                  <a:schemeClr val="bg1"/>
                </a:solidFill>
                <a:effectLst>
                  <a:outerShdw blurRad="381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ВОПРОС</a:t>
            </a:r>
            <a:endParaRPr lang="ru-RU" sz="2400" b="1" dirty="0">
              <a:ln w="0" cap="flat" cmpd="sng">
                <a:noFill/>
                <a:round/>
              </a:ln>
              <a:solidFill>
                <a:schemeClr val="bg1"/>
              </a:solidFill>
              <a:effectLst>
                <a:outerShdw blurRad="381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000" y="2995200"/>
            <a:ext cx="2880000" cy="36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b="1" dirty="0" smtClean="0">
                <a:ln w="0" cap="flat" cmpd="sng">
                  <a:noFill/>
                  <a:round/>
                </a:ln>
                <a:effectLst>
                  <a:outerShdw blurRad="38100" dist="25400" dir="2700000" algn="tl" rotWithShape="0">
                    <a:schemeClr val="bg1">
                      <a:alpha val="40000"/>
                    </a:schemeClr>
                  </a:outerShdw>
                </a:effectLst>
              </a:rPr>
              <a:t>TCP/IP</a:t>
            </a:r>
            <a:endParaRPr lang="ru-RU" b="1" dirty="0">
              <a:ln w="0" cap="flat" cmpd="sng">
                <a:noFill/>
                <a:round/>
              </a:ln>
              <a:effectLst>
                <a:outerShdw blurRad="38100" dist="254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362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8" grpId="0"/>
      <p:bldP spid="9" grpId="0"/>
      <p:bldP spid="10" grpId="0" animBg="1"/>
      <p:bldP spid="11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3216000" y="549000"/>
            <a:ext cx="5760000" cy="5760000"/>
            <a:chOff x="3216000" y="549000"/>
            <a:chExt cx="5760000" cy="5760000"/>
          </a:xfrm>
        </p:grpSpPr>
        <p:sp>
          <p:nvSpPr>
            <p:cNvPr id="6" name="Кольцо 5"/>
            <p:cNvSpPr>
              <a:spLocks noChangeAspect="1"/>
            </p:cNvSpPr>
            <p:nvPr/>
          </p:nvSpPr>
          <p:spPr>
            <a:xfrm>
              <a:off x="7176000" y="450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Кольцо 6"/>
            <p:cNvSpPr>
              <a:spLocks noChangeAspect="1"/>
            </p:cNvSpPr>
            <p:nvPr/>
          </p:nvSpPr>
          <p:spPr>
            <a:xfrm>
              <a:off x="7176000" y="54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Кольцо 7"/>
            <p:cNvSpPr>
              <a:spLocks noChangeAspect="1"/>
            </p:cNvSpPr>
            <p:nvPr/>
          </p:nvSpPr>
          <p:spPr>
            <a:xfrm>
              <a:off x="3216000" y="450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Кольцо 4"/>
            <p:cNvSpPr>
              <a:spLocks noChangeAspect="1"/>
            </p:cNvSpPr>
            <p:nvPr/>
          </p:nvSpPr>
          <p:spPr>
            <a:xfrm>
              <a:off x="3216000" y="549000"/>
              <a:ext cx="1800000" cy="1800000"/>
            </a:xfrm>
            <a:prstGeom prst="donu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Кольцо 3"/>
            <p:cNvSpPr>
              <a:spLocks noChangeAspect="1"/>
            </p:cNvSpPr>
            <p:nvPr/>
          </p:nvSpPr>
          <p:spPr>
            <a:xfrm>
              <a:off x="3396000" y="729000"/>
              <a:ext cx="5400000" cy="5400000"/>
            </a:xfrm>
            <a:prstGeom prst="donut">
              <a:avLst/>
            </a:prstGeom>
            <a:gradFill flip="none" rotWithShape="1">
              <a:gsLst>
                <a:gs pos="10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95000"/>
                    <a:lumOff val="5000"/>
                  </a:schemeClr>
                </a:gs>
                <a:gs pos="30000">
                  <a:schemeClr val="accent1">
                    <a:lumMod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000" y="2709000"/>
            <a:ext cx="11520000" cy="1421928"/>
          </a:xfrm>
          <a:effectLst/>
        </p:spPr>
        <p:txBody>
          <a:bodyPr>
            <a:spAutoFit/>
          </a:bodyPr>
          <a:lstStyle/>
          <a:p>
            <a:r>
              <a:rPr lang="ru-RU" sz="3600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>Тема </a:t>
            </a:r>
            <a:r>
              <a:rPr lang="en-US" sz="3600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  <a:latin typeface="Bell MT" panose="02020503060305020303" pitchFamily="18" charset="0"/>
                <a:ea typeface="MingLiU" panose="02020509000000000000" pitchFamily="49" charset="-120"/>
              </a:rPr>
              <a:t>II</a:t>
            </a:r>
            <a: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/>
            </a:r>
            <a:b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effectLst>
                  <a:outerShdw dist="25400" dir="5400000" sx="101000" sy="101000" algn="t" rotWithShape="0">
                    <a:schemeClr val="bg1">
                      <a:alpha val="40000"/>
                    </a:schemeClr>
                  </a:outerShdw>
                </a:effectLst>
              </a:rPr>
              <a:t>«Браузеры»</a:t>
            </a:r>
            <a:endParaRPr lang="ru-RU" dirty="0">
              <a:effectLst>
                <a:outerShdw dist="25400" dir="5400000" sx="101000" sy="101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2153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>
        <p14:prism isContent="1" isInverted="1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льцо 3"/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donut">
            <a:avLst>
              <a:gd name="adj" fmla="val 19054"/>
            </a:avLst>
          </a:prstGeom>
          <a:gradFill flip="none" rotWithShape="1">
            <a:gsLst>
              <a:gs pos="10000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95000"/>
                  <a:lumOff val="5000"/>
                </a:schemeClr>
              </a:gs>
              <a:gs pos="3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олилиния 11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7536000" y="549000"/>
            <a:ext cx="1800000" cy="1800000"/>
          </a:xfrm>
          <a:custGeom>
            <a:avLst/>
            <a:gdLst>
              <a:gd name="connsiteX0" fmla="*/ 900000 w 1800000"/>
              <a:gd name="connsiteY0" fmla="*/ 552582 h 1800000"/>
              <a:gd name="connsiteX1" fmla="*/ 1247418 w 1800000"/>
              <a:gd name="connsiteY1" fmla="*/ 900000 h 1800000"/>
              <a:gd name="connsiteX2" fmla="*/ 900000 w 1800000"/>
              <a:gd name="connsiteY2" fmla="*/ 1247418 h 1800000"/>
              <a:gd name="connsiteX3" fmla="*/ 552582 w 1800000"/>
              <a:gd name="connsiteY3" fmla="*/ 900000 h 1800000"/>
              <a:gd name="connsiteX4" fmla="*/ 900000 w 1800000"/>
              <a:gd name="connsiteY4" fmla="*/ 552582 h 1800000"/>
              <a:gd name="connsiteX5" fmla="*/ 900000 w 1800000"/>
              <a:gd name="connsiteY5" fmla="*/ 442800 h 1800000"/>
              <a:gd name="connsiteX6" fmla="*/ 442800 w 1800000"/>
              <a:gd name="connsiteY6" fmla="*/ 900000 h 1800000"/>
              <a:gd name="connsiteX7" fmla="*/ 900000 w 1800000"/>
              <a:gd name="connsiteY7" fmla="*/ 1357200 h 1800000"/>
              <a:gd name="connsiteX8" fmla="*/ 1357200 w 1800000"/>
              <a:gd name="connsiteY8" fmla="*/ 900000 h 1800000"/>
              <a:gd name="connsiteX9" fmla="*/ 900000 w 1800000"/>
              <a:gd name="connsiteY9" fmla="*/ 442800 h 1800000"/>
              <a:gd name="connsiteX10" fmla="*/ 900000 w 1800000"/>
              <a:gd name="connsiteY10" fmla="*/ 0 h 1800000"/>
              <a:gd name="connsiteX11" fmla="*/ 1800000 w 1800000"/>
              <a:gd name="connsiteY11" fmla="*/ 900000 h 1800000"/>
              <a:gd name="connsiteX12" fmla="*/ 900000 w 1800000"/>
              <a:gd name="connsiteY12" fmla="*/ 1800000 h 1800000"/>
              <a:gd name="connsiteX13" fmla="*/ 0 w 1800000"/>
              <a:gd name="connsiteY13" fmla="*/ 900000 h 1800000"/>
              <a:gd name="connsiteX14" fmla="*/ 900000 w 1800000"/>
              <a:gd name="connsiteY14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00000" h="1800000">
                <a:moveTo>
                  <a:pt x="900000" y="552582"/>
                </a:moveTo>
                <a:cubicBezTo>
                  <a:pt x="1091874" y="552582"/>
                  <a:pt x="1247418" y="708126"/>
                  <a:pt x="1247418" y="900000"/>
                </a:cubicBezTo>
                <a:cubicBezTo>
                  <a:pt x="1247418" y="1091874"/>
                  <a:pt x="1091874" y="1247418"/>
                  <a:pt x="900000" y="1247418"/>
                </a:cubicBezTo>
                <a:cubicBezTo>
                  <a:pt x="708126" y="1247418"/>
                  <a:pt x="552582" y="1091874"/>
                  <a:pt x="552582" y="900000"/>
                </a:cubicBezTo>
                <a:cubicBezTo>
                  <a:pt x="552582" y="708126"/>
                  <a:pt x="708126" y="552582"/>
                  <a:pt x="900000" y="552582"/>
                </a:cubicBezTo>
                <a:close/>
                <a:moveTo>
                  <a:pt x="900000" y="442800"/>
                </a:moveTo>
                <a:cubicBezTo>
                  <a:pt x="647495" y="442800"/>
                  <a:pt x="442800" y="647495"/>
                  <a:pt x="442800" y="900000"/>
                </a:cubicBezTo>
                <a:cubicBezTo>
                  <a:pt x="442800" y="1152505"/>
                  <a:pt x="647495" y="1357200"/>
                  <a:pt x="900000" y="1357200"/>
                </a:cubicBezTo>
                <a:cubicBezTo>
                  <a:pt x="1152505" y="1357200"/>
                  <a:pt x="1357200" y="1152505"/>
                  <a:pt x="1357200" y="900000"/>
                </a:cubicBezTo>
                <a:cubicBezTo>
                  <a:pt x="1357200" y="647495"/>
                  <a:pt x="1152505" y="442800"/>
                  <a:pt x="900000" y="442800"/>
                </a:cubicBezTo>
                <a:close/>
                <a:moveTo>
                  <a:pt x="900000" y="0"/>
                </a:moveTo>
                <a:cubicBezTo>
                  <a:pt x="1397056" y="0"/>
                  <a:pt x="1800000" y="402944"/>
                  <a:pt x="1800000" y="900000"/>
                </a:cubicBezTo>
                <a:cubicBezTo>
                  <a:pt x="1800000" y="1397056"/>
                  <a:pt x="1397056" y="1800000"/>
                  <a:pt x="900000" y="1800000"/>
                </a:cubicBezTo>
                <a:cubicBezTo>
                  <a:pt x="402944" y="1800000"/>
                  <a:pt x="0" y="1397056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gradFill flip="none" rotWithShape="1">
            <a:gsLst>
              <a:gs pos="29000">
                <a:schemeClr val="bg1"/>
              </a:gs>
              <a:gs pos="30000">
                <a:schemeClr val="accent1">
                  <a:lumMod val="40000"/>
                  <a:lumOff val="60000"/>
                </a:schemeClr>
              </a:gs>
              <a:gs pos="55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56000" y="2494800"/>
            <a:ext cx="2880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dirty="0" smtClean="0">
                <a:ln w="0"/>
                <a:effectLst>
                  <a:outerShdw blurRad="25400" dist="1270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Выберите один из четырех вопросов, нажав на соответствующий кружок или перейдите</a:t>
            </a:r>
            <a:endParaRPr lang="ru-RU" dirty="0">
              <a:ln w="0"/>
              <a:effectLst>
                <a:outerShdw blurRad="25400" dist="1270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Полилиния 1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2856000" y="549000"/>
            <a:ext cx="1800000" cy="1800000"/>
          </a:xfrm>
          <a:custGeom>
            <a:avLst/>
            <a:gdLst>
              <a:gd name="connsiteX0" fmla="*/ 900000 w 1800000"/>
              <a:gd name="connsiteY0" fmla="*/ 552582 h 1800000"/>
              <a:gd name="connsiteX1" fmla="*/ 1247418 w 1800000"/>
              <a:gd name="connsiteY1" fmla="*/ 900000 h 1800000"/>
              <a:gd name="connsiteX2" fmla="*/ 900000 w 1800000"/>
              <a:gd name="connsiteY2" fmla="*/ 1247418 h 1800000"/>
              <a:gd name="connsiteX3" fmla="*/ 552582 w 1800000"/>
              <a:gd name="connsiteY3" fmla="*/ 900000 h 1800000"/>
              <a:gd name="connsiteX4" fmla="*/ 900000 w 1800000"/>
              <a:gd name="connsiteY4" fmla="*/ 552582 h 1800000"/>
              <a:gd name="connsiteX5" fmla="*/ 900000 w 1800000"/>
              <a:gd name="connsiteY5" fmla="*/ 442800 h 1800000"/>
              <a:gd name="connsiteX6" fmla="*/ 442800 w 1800000"/>
              <a:gd name="connsiteY6" fmla="*/ 900000 h 1800000"/>
              <a:gd name="connsiteX7" fmla="*/ 900000 w 1800000"/>
              <a:gd name="connsiteY7" fmla="*/ 1357200 h 1800000"/>
              <a:gd name="connsiteX8" fmla="*/ 1357200 w 1800000"/>
              <a:gd name="connsiteY8" fmla="*/ 900000 h 1800000"/>
              <a:gd name="connsiteX9" fmla="*/ 900000 w 1800000"/>
              <a:gd name="connsiteY9" fmla="*/ 442800 h 1800000"/>
              <a:gd name="connsiteX10" fmla="*/ 900000 w 1800000"/>
              <a:gd name="connsiteY10" fmla="*/ 0 h 1800000"/>
              <a:gd name="connsiteX11" fmla="*/ 1800000 w 1800000"/>
              <a:gd name="connsiteY11" fmla="*/ 900000 h 1800000"/>
              <a:gd name="connsiteX12" fmla="*/ 900000 w 1800000"/>
              <a:gd name="connsiteY12" fmla="*/ 1800000 h 1800000"/>
              <a:gd name="connsiteX13" fmla="*/ 0 w 1800000"/>
              <a:gd name="connsiteY13" fmla="*/ 900000 h 1800000"/>
              <a:gd name="connsiteX14" fmla="*/ 900000 w 1800000"/>
              <a:gd name="connsiteY14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00000" h="1800000">
                <a:moveTo>
                  <a:pt x="900000" y="552582"/>
                </a:moveTo>
                <a:cubicBezTo>
                  <a:pt x="1091874" y="552582"/>
                  <a:pt x="1247418" y="708126"/>
                  <a:pt x="1247418" y="900000"/>
                </a:cubicBezTo>
                <a:cubicBezTo>
                  <a:pt x="1247418" y="1091874"/>
                  <a:pt x="1091874" y="1247418"/>
                  <a:pt x="900000" y="1247418"/>
                </a:cubicBezTo>
                <a:cubicBezTo>
                  <a:pt x="708126" y="1247418"/>
                  <a:pt x="552582" y="1091874"/>
                  <a:pt x="552582" y="900000"/>
                </a:cubicBezTo>
                <a:cubicBezTo>
                  <a:pt x="552582" y="708126"/>
                  <a:pt x="708126" y="552582"/>
                  <a:pt x="900000" y="552582"/>
                </a:cubicBezTo>
                <a:close/>
                <a:moveTo>
                  <a:pt x="900000" y="442800"/>
                </a:moveTo>
                <a:cubicBezTo>
                  <a:pt x="647495" y="442800"/>
                  <a:pt x="442800" y="647495"/>
                  <a:pt x="442800" y="900000"/>
                </a:cubicBezTo>
                <a:cubicBezTo>
                  <a:pt x="442800" y="1152505"/>
                  <a:pt x="647495" y="1357200"/>
                  <a:pt x="900000" y="1357200"/>
                </a:cubicBezTo>
                <a:cubicBezTo>
                  <a:pt x="1152505" y="1357200"/>
                  <a:pt x="1357200" y="1152505"/>
                  <a:pt x="1357200" y="900000"/>
                </a:cubicBezTo>
                <a:cubicBezTo>
                  <a:pt x="1357200" y="647495"/>
                  <a:pt x="1152505" y="442800"/>
                  <a:pt x="900000" y="442800"/>
                </a:cubicBezTo>
                <a:close/>
                <a:moveTo>
                  <a:pt x="900000" y="0"/>
                </a:moveTo>
                <a:cubicBezTo>
                  <a:pt x="1397056" y="0"/>
                  <a:pt x="1800000" y="402944"/>
                  <a:pt x="1800000" y="900000"/>
                </a:cubicBezTo>
                <a:cubicBezTo>
                  <a:pt x="1800000" y="1397056"/>
                  <a:pt x="1397056" y="1800000"/>
                  <a:pt x="900000" y="1800000"/>
                </a:cubicBezTo>
                <a:cubicBezTo>
                  <a:pt x="402944" y="1800000"/>
                  <a:pt x="0" y="1397056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gradFill flip="none" rotWithShape="1">
            <a:gsLst>
              <a:gs pos="29000">
                <a:schemeClr val="bg1"/>
              </a:gs>
              <a:gs pos="30000">
                <a:schemeClr val="accent1">
                  <a:lumMod val="40000"/>
                  <a:lumOff val="60000"/>
                </a:schemeClr>
              </a:gs>
              <a:gs pos="55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dirty="0" smtClean="0">
                <a:solidFill>
                  <a:prstClr val="black"/>
                </a:solidFill>
              </a:rPr>
              <a:t>1</a:t>
            </a:r>
            <a:endParaRPr lang="ru-RU" sz="4000" dirty="0">
              <a:solidFill>
                <a:prstClr val="black"/>
              </a:solidFill>
            </a:endParaRPr>
          </a:p>
        </p:txBody>
      </p:sp>
      <p:sp>
        <p:nvSpPr>
          <p:cNvPr id="14" name="Полилиния 13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7536000" y="4509000"/>
            <a:ext cx="1800000" cy="1800000"/>
          </a:xfrm>
          <a:custGeom>
            <a:avLst/>
            <a:gdLst>
              <a:gd name="connsiteX0" fmla="*/ 900000 w 1800000"/>
              <a:gd name="connsiteY0" fmla="*/ 552582 h 1800000"/>
              <a:gd name="connsiteX1" fmla="*/ 1247418 w 1800000"/>
              <a:gd name="connsiteY1" fmla="*/ 900000 h 1800000"/>
              <a:gd name="connsiteX2" fmla="*/ 900000 w 1800000"/>
              <a:gd name="connsiteY2" fmla="*/ 1247418 h 1800000"/>
              <a:gd name="connsiteX3" fmla="*/ 552582 w 1800000"/>
              <a:gd name="connsiteY3" fmla="*/ 900000 h 1800000"/>
              <a:gd name="connsiteX4" fmla="*/ 900000 w 1800000"/>
              <a:gd name="connsiteY4" fmla="*/ 552582 h 1800000"/>
              <a:gd name="connsiteX5" fmla="*/ 900000 w 1800000"/>
              <a:gd name="connsiteY5" fmla="*/ 442800 h 1800000"/>
              <a:gd name="connsiteX6" fmla="*/ 442800 w 1800000"/>
              <a:gd name="connsiteY6" fmla="*/ 900000 h 1800000"/>
              <a:gd name="connsiteX7" fmla="*/ 900000 w 1800000"/>
              <a:gd name="connsiteY7" fmla="*/ 1357200 h 1800000"/>
              <a:gd name="connsiteX8" fmla="*/ 1357200 w 1800000"/>
              <a:gd name="connsiteY8" fmla="*/ 900000 h 1800000"/>
              <a:gd name="connsiteX9" fmla="*/ 900000 w 1800000"/>
              <a:gd name="connsiteY9" fmla="*/ 442800 h 1800000"/>
              <a:gd name="connsiteX10" fmla="*/ 900000 w 1800000"/>
              <a:gd name="connsiteY10" fmla="*/ 0 h 1800000"/>
              <a:gd name="connsiteX11" fmla="*/ 1800000 w 1800000"/>
              <a:gd name="connsiteY11" fmla="*/ 900000 h 1800000"/>
              <a:gd name="connsiteX12" fmla="*/ 900000 w 1800000"/>
              <a:gd name="connsiteY12" fmla="*/ 1800000 h 1800000"/>
              <a:gd name="connsiteX13" fmla="*/ 0 w 1800000"/>
              <a:gd name="connsiteY13" fmla="*/ 900000 h 1800000"/>
              <a:gd name="connsiteX14" fmla="*/ 900000 w 1800000"/>
              <a:gd name="connsiteY14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00000" h="1800000">
                <a:moveTo>
                  <a:pt x="900000" y="552582"/>
                </a:moveTo>
                <a:cubicBezTo>
                  <a:pt x="1091874" y="552582"/>
                  <a:pt x="1247418" y="708126"/>
                  <a:pt x="1247418" y="900000"/>
                </a:cubicBezTo>
                <a:cubicBezTo>
                  <a:pt x="1247418" y="1091874"/>
                  <a:pt x="1091874" y="1247418"/>
                  <a:pt x="900000" y="1247418"/>
                </a:cubicBezTo>
                <a:cubicBezTo>
                  <a:pt x="708126" y="1247418"/>
                  <a:pt x="552582" y="1091874"/>
                  <a:pt x="552582" y="900000"/>
                </a:cubicBezTo>
                <a:cubicBezTo>
                  <a:pt x="552582" y="708126"/>
                  <a:pt x="708126" y="552582"/>
                  <a:pt x="900000" y="552582"/>
                </a:cubicBezTo>
                <a:close/>
                <a:moveTo>
                  <a:pt x="900000" y="442800"/>
                </a:moveTo>
                <a:cubicBezTo>
                  <a:pt x="647495" y="442800"/>
                  <a:pt x="442800" y="647495"/>
                  <a:pt x="442800" y="900000"/>
                </a:cubicBezTo>
                <a:cubicBezTo>
                  <a:pt x="442800" y="1152505"/>
                  <a:pt x="647495" y="1357200"/>
                  <a:pt x="900000" y="1357200"/>
                </a:cubicBezTo>
                <a:cubicBezTo>
                  <a:pt x="1152505" y="1357200"/>
                  <a:pt x="1357200" y="1152505"/>
                  <a:pt x="1357200" y="900000"/>
                </a:cubicBezTo>
                <a:cubicBezTo>
                  <a:pt x="1357200" y="647495"/>
                  <a:pt x="1152505" y="442800"/>
                  <a:pt x="900000" y="442800"/>
                </a:cubicBezTo>
                <a:close/>
                <a:moveTo>
                  <a:pt x="900000" y="0"/>
                </a:moveTo>
                <a:cubicBezTo>
                  <a:pt x="1397056" y="0"/>
                  <a:pt x="1800000" y="402944"/>
                  <a:pt x="1800000" y="900000"/>
                </a:cubicBezTo>
                <a:cubicBezTo>
                  <a:pt x="1800000" y="1397056"/>
                  <a:pt x="1397056" y="1800000"/>
                  <a:pt x="900000" y="1800000"/>
                </a:cubicBezTo>
                <a:cubicBezTo>
                  <a:pt x="402944" y="1800000"/>
                  <a:pt x="0" y="1397056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gradFill flip="none" rotWithShape="1">
            <a:gsLst>
              <a:gs pos="29000">
                <a:schemeClr val="bg1"/>
              </a:gs>
              <a:gs pos="30000">
                <a:schemeClr val="accent1">
                  <a:lumMod val="40000"/>
                  <a:lumOff val="60000"/>
                </a:schemeClr>
              </a:gs>
              <a:gs pos="55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dirty="0" smtClean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15" name="Полилиния 14">
            <a:hlinkClick r:id="rId5" action="ppaction://hlinksldjump"/>
          </p:cNvPr>
          <p:cNvSpPr>
            <a:spLocks noChangeAspect="1"/>
          </p:cNvSpPr>
          <p:nvPr/>
        </p:nvSpPr>
        <p:spPr>
          <a:xfrm>
            <a:off x="2856000" y="4509000"/>
            <a:ext cx="1800000" cy="1800000"/>
          </a:xfrm>
          <a:custGeom>
            <a:avLst/>
            <a:gdLst>
              <a:gd name="connsiteX0" fmla="*/ 900000 w 1800000"/>
              <a:gd name="connsiteY0" fmla="*/ 552582 h 1800000"/>
              <a:gd name="connsiteX1" fmla="*/ 1247418 w 1800000"/>
              <a:gd name="connsiteY1" fmla="*/ 900000 h 1800000"/>
              <a:gd name="connsiteX2" fmla="*/ 900000 w 1800000"/>
              <a:gd name="connsiteY2" fmla="*/ 1247418 h 1800000"/>
              <a:gd name="connsiteX3" fmla="*/ 552582 w 1800000"/>
              <a:gd name="connsiteY3" fmla="*/ 900000 h 1800000"/>
              <a:gd name="connsiteX4" fmla="*/ 900000 w 1800000"/>
              <a:gd name="connsiteY4" fmla="*/ 552582 h 1800000"/>
              <a:gd name="connsiteX5" fmla="*/ 900000 w 1800000"/>
              <a:gd name="connsiteY5" fmla="*/ 442800 h 1800000"/>
              <a:gd name="connsiteX6" fmla="*/ 442800 w 1800000"/>
              <a:gd name="connsiteY6" fmla="*/ 900000 h 1800000"/>
              <a:gd name="connsiteX7" fmla="*/ 900000 w 1800000"/>
              <a:gd name="connsiteY7" fmla="*/ 1357200 h 1800000"/>
              <a:gd name="connsiteX8" fmla="*/ 1357200 w 1800000"/>
              <a:gd name="connsiteY8" fmla="*/ 900000 h 1800000"/>
              <a:gd name="connsiteX9" fmla="*/ 900000 w 1800000"/>
              <a:gd name="connsiteY9" fmla="*/ 442800 h 1800000"/>
              <a:gd name="connsiteX10" fmla="*/ 900000 w 1800000"/>
              <a:gd name="connsiteY10" fmla="*/ 0 h 1800000"/>
              <a:gd name="connsiteX11" fmla="*/ 1800000 w 1800000"/>
              <a:gd name="connsiteY11" fmla="*/ 900000 h 1800000"/>
              <a:gd name="connsiteX12" fmla="*/ 900000 w 1800000"/>
              <a:gd name="connsiteY12" fmla="*/ 1800000 h 1800000"/>
              <a:gd name="connsiteX13" fmla="*/ 0 w 1800000"/>
              <a:gd name="connsiteY13" fmla="*/ 900000 h 1800000"/>
              <a:gd name="connsiteX14" fmla="*/ 900000 w 1800000"/>
              <a:gd name="connsiteY14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00000" h="1800000">
                <a:moveTo>
                  <a:pt x="900000" y="552582"/>
                </a:moveTo>
                <a:cubicBezTo>
                  <a:pt x="1091874" y="552582"/>
                  <a:pt x="1247418" y="708126"/>
                  <a:pt x="1247418" y="900000"/>
                </a:cubicBezTo>
                <a:cubicBezTo>
                  <a:pt x="1247418" y="1091874"/>
                  <a:pt x="1091874" y="1247418"/>
                  <a:pt x="900000" y="1247418"/>
                </a:cubicBezTo>
                <a:cubicBezTo>
                  <a:pt x="708126" y="1247418"/>
                  <a:pt x="552582" y="1091874"/>
                  <a:pt x="552582" y="900000"/>
                </a:cubicBezTo>
                <a:cubicBezTo>
                  <a:pt x="552582" y="708126"/>
                  <a:pt x="708126" y="552582"/>
                  <a:pt x="900000" y="552582"/>
                </a:cubicBezTo>
                <a:close/>
                <a:moveTo>
                  <a:pt x="900000" y="442800"/>
                </a:moveTo>
                <a:cubicBezTo>
                  <a:pt x="647495" y="442800"/>
                  <a:pt x="442800" y="647495"/>
                  <a:pt x="442800" y="900000"/>
                </a:cubicBezTo>
                <a:cubicBezTo>
                  <a:pt x="442800" y="1152505"/>
                  <a:pt x="647495" y="1357200"/>
                  <a:pt x="900000" y="1357200"/>
                </a:cubicBezTo>
                <a:cubicBezTo>
                  <a:pt x="1152505" y="1357200"/>
                  <a:pt x="1357200" y="1152505"/>
                  <a:pt x="1357200" y="900000"/>
                </a:cubicBezTo>
                <a:cubicBezTo>
                  <a:pt x="1357200" y="647495"/>
                  <a:pt x="1152505" y="442800"/>
                  <a:pt x="900000" y="442800"/>
                </a:cubicBezTo>
                <a:close/>
                <a:moveTo>
                  <a:pt x="900000" y="0"/>
                </a:moveTo>
                <a:cubicBezTo>
                  <a:pt x="1397056" y="0"/>
                  <a:pt x="1800000" y="402944"/>
                  <a:pt x="1800000" y="900000"/>
                </a:cubicBezTo>
                <a:cubicBezTo>
                  <a:pt x="1800000" y="1397056"/>
                  <a:pt x="1397056" y="1800000"/>
                  <a:pt x="900000" y="1800000"/>
                </a:cubicBezTo>
                <a:cubicBezTo>
                  <a:pt x="402944" y="1800000"/>
                  <a:pt x="0" y="1397056"/>
                  <a:pt x="0" y="900000"/>
                </a:cubicBezTo>
                <a:cubicBezTo>
                  <a:pt x="0" y="402944"/>
                  <a:pt x="402944" y="0"/>
                  <a:pt x="900000" y="0"/>
                </a:cubicBezTo>
                <a:close/>
              </a:path>
            </a:pathLst>
          </a:custGeom>
          <a:gradFill flip="none" rotWithShape="1">
            <a:gsLst>
              <a:gs pos="29000">
                <a:schemeClr val="bg1"/>
              </a:gs>
              <a:gs pos="30000">
                <a:schemeClr val="accent1">
                  <a:lumMod val="40000"/>
                  <a:lumOff val="60000"/>
                </a:schemeClr>
              </a:gs>
              <a:gs pos="55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dirty="0" smtClean="0">
                <a:solidFill>
                  <a:prstClr val="black"/>
                </a:solidFill>
              </a:rPr>
              <a:t>3</a:t>
            </a:r>
            <a:endParaRPr lang="ru-RU" sz="4000" dirty="0">
              <a:solidFill>
                <a:prstClr val="black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36000" y="190800"/>
            <a:ext cx="11520000" cy="341632"/>
          </a:xfrm>
          <a:prstGeom prst="rect">
            <a:avLst/>
          </a:prstGeom>
          <a:effectLst/>
        </p:spPr>
        <p:txBody>
          <a:bodyPr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Тема </a:t>
            </a:r>
            <a:r>
              <a:rPr lang="en-US" sz="1800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II. </a:t>
            </a:r>
            <a:r>
              <a:rPr lang="ru-RU" sz="1800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Браузеры</a:t>
            </a:r>
          </a:p>
        </p:txBody>
      </p:sp>
      <p:sp>
        <p:nvSpPr>
          <p:cNvPr id="20" name="Управляющая кнопка: настраиваемая 19">
            <a:hlinkClick r:id="rId6" action="ppaction://hlinksldjump" highlightClick="1"/>
          </p:cNvPr>
          <p:cNvSpPr/>
          <p:nvPr/>
        </p:nvSpPr>
        <p:spPr>
          <a:xfrm>
            <a:off x="4849200" y="3744000"/>
            <a:ext cx="2520000" cy="489534"/>
          </a:xfrm>
          <a:prstGeom prst="actionButtonBlank">
            <a:avLst/>
          </a:prstGeom>
          <a:ln w="12700">
            <a:round/>
          </a:ln>
          <a:scene3d>
            <a:camera prst="orthographicFront"/>
            <a:lightRig rig="threePt" dir="t"/>
          </a:scene3d>
          <a:sp3d prstMaterial="clear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>
            <a:spAutoFit/>
          </a:bodyPr>
          <a:lstStyle/>
          <a:p>
            <a:pPr algn="ctr"/>
            <a:r>
              <a:rPr lang="ru-RU" sz="2000" b="1" cap="small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К СЛЕДУЮЩЕЙ ТЕМЕ</a:t>
            </a:r>
          </a:p>
        </p:txBody>
      </p:sp>
    </p:spTree>
    <p:extLst>
      <p:ext uri="{BB962C8B-B14F-4D97-AF65-F5344CB8AC3E}">
        <p14:creationId xmlns:p14="http://schemas.microsoft.com/office/powerpoint/2010/main" val="337116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tns:customPropertyEditors xmlns:tns="http://schemas.microsoft.com/office/2006/customDocumentInformationPanel">
  <tns:showOnOpen>false</tns:showOnOpen>
  <tns:defaultPropertyEditorNamespace>Стандартные свойства</tns:defaultPropertyEditorNamespace>
</tns:customPropertyEditors>
</file>

<file path=customXml/itemProps1.xml><?xml version="1.0" encoding="utf-8"?>
<ds:datastoreItem xmlns:ds="http://schemas.openxmlformats.org/officeDocument/2006/customXml" ds:itemID="{0430AB93-EB48-415B-A2FA-69F3AACB29FB}">
  <ds:schemaRefs>
    <ds:schemaRef ds:uri="http://schemas.microsoft.com/office/2006/customDocumentInformationPan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281</Words>
  <Application>Microsoft Office PowerPoint</Application>
  <PresentationFormat>Широкоэкранный</PresentationFormat>
  <Paragraphs>90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MingLiU</vt:lpstr>
      <vt:lpstr>Arial</vt:lpstr>
      <vt:lpstr>Bell MT</vt:lpstr>
      <vt:lpstr>Calibri</vt:lpstr>
      <vt:lpstr>Calibri Light</vt:lpstr>
      <vt:lpstr>Тема Office</vt:lpstr>
      <vt:lpstr>викторина «Основы веб-технологий»</vt:lpstr>
      <vt:lpstr>Тема I «Технология клиент-сервер»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Тема II «Браузеры»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Тема III «Основные понятия Web-среды»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ПОЗДРАВЛЯЕМ! Викторина окончена.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Mackzwellz</dc:creator>
  <cp:lastModifiedBy>Mackzwellz</cp:lastModifiedBy>
  <cp:revision>45</cp:revision>
  <dcterms:created xsi:type="dcterms:W3CDTF">2014-07-08T15:02:39Z</dcterms:created>
  <dcterms:modified xsi:type="dcterms:W3CDTF">2014-07-08T19:26:16Z</dcterms:modified>
</cp:coreProperties>
</file>