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5.jpeg" ContentType="image/jpeg"/>
  <Override PartName="/ppt/media/image4.jpeg" ContentType="image/jpeg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51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60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r>
              <a:rPr lang="zxx"/>
              <a:t>Для правки текста заголовка щелкните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wrap="none" lIns="0" rIns="0" tIns="0" bIns="0"/>
          <a:p>
            <a:pPr>
              <a:buSzPct val="25000"/>
              <a:buFont typeface="StarSymbol"/>
              <a:buChar char=""/>
            </a:pPr>
            <a:r>
              <a:rPr lang="zxx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"/>
            </a:pPr>
            <a:r>
              <a:rPr lang="zxx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"/>
            </a:pPr>
            <a:r>
              <a:rPr lang="zxx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"/>
            </a:pPr>
            <a:r>
              <a:rPr lang="zxx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"/>
            </a:pPr>
            <a:r>
              <a:rPr lang="zxx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zxx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zxx"/>
              <a:t>Седьмой уровень структуры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wrap="none" lIns="0" rIns="0" tIns="0" bIns="0"/>
          <a:p>
            <a:r>
              <a:rPr lang="zxx" sz="1400"/>
              <a:t>&lt;дата/время&gt;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wrap="none" lIns="0" rIns="0" tIns="0" bIns="0"/>
          <a:p>
            <a:pPr algn="ctr"/>
            <a:r>
              <a:rPr lang="zxx" sz="1400"/>
              <a:t>&lt;нижний колонтитул&gt;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wrap="none" lIns="0" rIns="0" tIns="0" bIns="0"/>
          <a:p>
            <a:pPr algn="r"/>
            <a:fld id="{855576D2-E8C2-448C-B511-594EFC7E9F98}" type="slidenum">
              <a:rPr lang="zxx" sz="1400"/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3600000" y="2340000"/>
            <a:ext cx="2880000" cy="43344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 sz="2400">
                <a:latin typeface="Times New Roman"/>
              </a:rPr>
              <a:t>СИЛА АРХИМЕДА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7560000" y="180000"/>
            <a:ext cx="540000" cy="5400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b="1" lang="ru-RU"/>
              <a:t>?</a:t>
            </a:r>
            <a:endParaRPr/>
          </a:p>
        </p:txBody>
      </p:sp>
      <p:sp>
        <p:nvSpPr>
          <p:cNvPr id="41" name="TextShape 3"/>
          <p:cNvSpPr txBox="1"/>
          <p:nvPr/>
        </p:nvSpPr>
        <p:spPr>
          <a:xfrm>
            <a:off x="8100000" y="117000"/>
            <a:ext cx="1620000" cy="60300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справка по навигации</a:t>
            </a:r>
            <a:endParaRPr/>
          </a:p>
        </p:txBody>
      </p:sp>
      <p:sp>
        <p:nvSpPr>
          <p:cNvPr id="42" name="CustomShape 4"/>
          <p:cNvSpPr/>
          <p:nvPr/>
        </p:nvSpPr>
        <p:spPr>
          <a:xfrm>
            <a:off x="8280000" y="684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43" name="TextShape 5"/>
          <p:cNvSpPr txBox="1"/>
          <p:nvPr/>
        </p:nvSpPr>
        <p:spPr>
          <a:xfrm>
            <a:off x="5940000" y="5220000"/>
            <a:ext cx="3960000" cy="60300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Выполнил студент группы ИФБ-11</a:t>
            </a:r>
            <a:endParaRPr/>
          </a:p>
          <a:p>
            <a:r>
              <a:rPr lang="ru-RU"/>
              <a:t>Потапов Дмитрий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540000" y="1440000"/>
            <a:ext cx="2880000" cy="360000"/>
          </a:xfrm>
          <a:prstGeom prst="rect">
            <a:avLst/>
          </a:prstGeom>
          <a:solidFill>
            <a:srgbClr val="dddddd"/>
          </a:solidFill>
          <a:ln>
            <a:solidFill>
              <a:srgbClr val="000000"/>
            </a:solidFill>
          </a:ln>
        </p:spPr>
      </p:sp>
      <p:sp>
        <p:nvSpPr>
          <p:cNvPr id="45" name="CustomShape 2"/>
          <p:cNvSpPr/>
          <p:nvPr/>
        </p:nvSpPr>
        <p:spPr>
          <a:xfrm>
            <a:off x="1800000" y="720000"/>
            <a:ext cx="1260000" cy="720000"/>
          </a:xfrm>
          <a:prstGeom prst="rect">
            <a:avLst/>
          </a:prstGeom>
          <a:solidFill>
            <a:srgbClr val="99ccff"/>
          </a:solidFill>
          <a:ln>
            <a:solidFill>
              <a:srgbClr val="000000"/>
            </a:solidFill>
          </a:ln>
        </p:spPr>
      </p:sp>
      <p:sp>
        <p:nvSpPr>
          <p:cNvPr id="46" name="CustomShape 3"/>
          <p:cNvSpPr/>
          <p:nvPr/>
        </p:nvSpPr>
        <p:spPr>
          <a:xfrm>
            <a:off x="1080000" y="180000"/>
            <a:ext cx="360000" cy="3600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7" name="CustomShape 4"/>
          <p:cNvSpPr/>
          <p:nvPr/>
        </p:nvSpPr>
        <p:spPr>
          <a:xfrm rot="601200">
            <a:off x="1079640" y="540000"/>
            <a:ext cx="180000" cy="540000"/>
          </a:xfrm>
          <a:prstGeom prst="rect">
            <a:avLst/>
          </a:prstGeom>
          <a:solidFill>
            <a:srgbClr val="b2b2b2"/>
          </a:solidFill>
          <a:ln>
            <a:solidFill>
              <a:srgbClr val="000000"/>
            </a:solidFill>
          </a:ln>
        </p:spPr>
      </p:sp>
      <p:sp>
        <p:nvSpPr>
          <p:cNvPr id="48" name="Line 5"/>
          <p:cNvSpPr/>
          <p:nvPr/>
        </p:nvSpPr>
        <p:spPr>
          <a:xfrm>
            <a:off x="1260000" y="720000"/>
            <a:ext cx="54000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9" name="Line 6"/>
          <p:cNvSpPr/>
          <p:nvPr/>
        </p:nvSpPr>
        <p:spPr>
          <a:xfrm flipH="1">
            <a:off x="813240" y="1080000"/>
            <a:ext cx="266760" cy="33768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0" name="Line 7"/>
          <p:cNvSpPr/>
          <p:nvPr/>
        </p:nvSpPr>
        <p:spPr>
          <a:xfrm>
            <a:off x="1206720" y="1087920"/>
            <a:ext cx="106920" cy="3438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1" name="CustomShape 8"/>
          <p:cNvSpPr/>
          <p:nvPr/>
        </p:nvSpPr>
        <p:spPr>
          <a:xfrm>
            <a:off x="3060000" y="180000"/>
            <a:ext cx="2880000" cy="540000"/>
          </a:xfrm>
          <a:prstGeom prst="wedgeRoundRectCallout">
            <a:avLst>
              <a:gd name="adj1" fmla="val 2602"/>
              <a:gd name="adj2" fmla="val 28924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СИЛА, С КОТОРОЙ</a:t>
            </a:r>
            <a:endParaRPr/>
          </a:p>
          <a:p>
            <a:pPr algn="ctr"/>
            <a:r>
              <a:rPr lang="ru-RU"/>
              <a:t>ТОЛКАЕТ ЧЕЛОВЕК</a:t>
            </a:r>
            <a:endParaRPr/>
          </a:p>
        </p:txBody>
      </p:sp>
      <p:sp>
        <p:nvSpPr>
          <p:cNvPr id="52" name="CustomShape 9"/>
          <p:cNvSpPr/>
          <p:nvPr/>
        </p:nvSpPr>
        <p:spPr>
          <a:xfrm>
            <a:off x="2880000" y="2160000"/>
            <a:ext cx="1440000" cy="720000"/>
          </a:xfrm>
          <a:prstGeom prst="wedgeRoundRectCallout">
            <a:avLst>
              <a:gd name="adj1" fmla="val -7844"/>
              <a:gd name="adj2" fmla="val -5084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</a:t>
            </a:r>
            <a:endParaRPr/>
          </a:p>
          <a:p>
            <a:pPr algn="ctr"/>
            <a:r>
              <a:rPr lang="ru-RU"/>
              <a:t>ТЯЖЕСТИ</a:t>
            </a:r>
            <a:endParaRPr/>
          </a:p>
        </p:txBody>
      </p:sp>
      <p:sp>
        <p:nvSpPr>
          <p:cNvPr id="53" name="CustomShape 10"/>
          <p:cNvSpPr/>
          <p:nvPr/>
        </p:nvSpPr>
        <p:spPr>
          <a:xfrm>
            <a:off x="360000" y="1980000"/>
            <a:ext cx="1260000" cy="720000"/>
          </a:xfrm>
          <a:prstGeom prst="wedgeRoundRectCallout">
            <a:avLst>
              <a:gd name="adj1" fmla="val 12876"/>
              <a:gd name="adj2" fmla="val -15792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</a:t>
            </a:r>
            <a:endParaRPr/>
          </a:p>
          <a:p>
            <a:pPr algn="ctr"/>
            <a:r>
              <a:rPr lang="ru-RU"/>
              <a:t>ТРЕНИЯ</a:t>
            </a:r>
            <a:endParaRPr/>
          </a:p>
        </p:txBody>
      </p:sp>
      <p:sp>
        <p:nvSpPr>
          <p:cNvPr id="54" name="CustomShape 11"/>
          <p:cNvSpPr/>
          <p:nvPr/>
        </p:nvSpPr>
        <p:spPr>
          <a:xfrm>
            <a:off x="6120000" y="2160000"/>
            <a:ext cx="3420000" cy="18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5" name="CustomShape 12"/>
          <p:cNvSpPr/>
          <p:nvPr/>
        </p:nvSpPr>
        <p:spPr>
          <a:xfrm>
            <a:off x="7380000" y="360000"/>
            <a:ext cx="720000" cy="720000"/>
          </a:xfrm>
          <a:prstGeom prst="smileyFace">
            <a:avLst>
              <a:gd name="adj" fmla="val 1852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6" name="CustomShape 13"/>
          <p:cNvSpPr/>
          <p:nvPr/>
        </p:nvSpPr>
        <p:spPr>
          <a:xfrm>
            <a:off x="7560000" y="1080000"/>
            <a:ext cx="360000" cy="720000"/>
          </a:xfrm>
          <a:prstGeom prst="rect">
            <a:avLst/>
          </a:prstGeom>
          <a:solidFill>
            <a:srgbClr val="dddddd"/>
          </a:solidFill>
          <a:ln>
            <a:solidFill>
              <a:srgbClr val="000000"/>
            </a:solidFill>
          </a:ln>
        </p:spPr>
      </p:sp>
      <p:sp>
        <p:nvSpPr>
          <p:cNvPr id="57" name="Line 14"/>
          <p:cNvSpPr/>
          <p:nvPr/>
        </p:nvSpPr>
        <p:spPr>
          <a:xfrm flipH="1">
            <a:off x="7380000" y="1800000"/>
            <a:ext cx="180000" cy="36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8" name="Line 15"/>
          <p:cNvSpPr/>
          <p:nvPr/>
        </p:nvSpPr>
        <p:spPr>
          <a:xfrm>
            <a:off x="7920000" y="1800000"/>
            <a:ext cx="180000" cy="36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9" name="Line 16"/>
          <p:cNvSpPr/>
          <p:nvPr/>
        </p:nvSpPr>
        <p:spPr>
          <a:xfrm flipH="1">
            <a:off x="7200000" y="1260000"/>
            <a:ext cx="360000" cy="36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60" name="Line 17"/>
          <p:cNvSpPr/>
          <p:nvPr/>
        </p:nvSpPr>
        <p:spPr>
          <a:xfrm>
            <a:off x="7920000" y="1260000"/>
            <a:ext cx="360000" cy="36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61" name="CustomShape 18"/>
          <p:cNvSpPr/>
          <p:nvPr/>
        </p:nvSpPr>
        <p:spPr>
          <a:xfrm>
            <a:off x="8100000" y="2340000"/>
            <a:ext cx="1440000" cy="540000"/>
          </a:xfrm>
          <a:prstGeom prst="wedgeRoundRectCallout">
            <a:avLst>
              <a:gd name="adj1" fmla="val -5549"/>
              <a:gd name="adj2" fmla="val 16779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</a:t>
            </a:r>
            <a:endParaRPr/>
          </a:p>
          <a:p>
            <a:pPr algn="ctr"/>
            <a:r>
              <a:rPr lang="ru-RU"/>
              <a:t>ТЯЖЕСТИ</a:t>
            </a:r>
            <a:endParaRPr/>
          </a:p>
        </p:txBody>
      </p:sp>
      <p:sp>
        <p:nvSpPr>
          <p:cNvPr id="62" name="CustomShape 19"/>
          <p:cNvSpPr/>
          <p:nvPr/>
        </p:nvSpPr>
        <p:spPr>
          <a:xfrm>
            <a:off x="360000" y="3960000"/>
            <a:ext cx="3240000" cy="18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3" name="CustomShape 20"/>
          <p:cNvSpPr/>
          <p:nvPr/>
        </p:nvSpPr>
        <p:spPr>
          <a:xfrm>
            <a:off x="1440000" y="5040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4" name="CustomShape 21"/>
          <p:cNvSpPr/>
          <p:nvPr/>
        </p:nvSpPr>
        <p:spPr>
          <a:xfrm>
            <a:off x="1800000" y="4140000"/>
            <a:ext cx="360000" cy="900000"/>
          </a:xfrm>
          <a:prstGeom prst="rect">
            <a:avLst/>
          </a:prstGeom>
          <a:solidFill>
            <a:srgbClr val="dddddd"/>
          </a:solidFill>
          <a:ln>
            <a:solidFill>
              <a:srgbClr val="000000"/>
            </a:solidFill>
          </a:ln>
        </p:spPr>
      </p:sp>
      <p:sp>
        <p:nvSpPr>
          <p:cNvPr id="65" name="CustomShape 22"/>
          <p:cNvSpPr/>
          <p:nvPr/>
        </p:nvSpPr>
        <p:spPr>
          <a:xfrm>
            <a:off x="2340000" y="3240000"/>
            <a:ext cx="1440000" cy="540000"/>
          </a:xfrm>
          <a:prstGeom prst="wedgeRoundRectCallout">
            <a:avLst>
              <a:gd name="adj1" fmla="val -5058"/>
              <a:gd name="adj2" fmla="val 20837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</a:t>
            </a:r>
            <a:endParaRPr/>
          </a:p>
          <a:p>
            <a:pPr algn="ctr"/>
            <a:r>
              <a:rPr lang="ru-RU"/>
              <a:t>УПРУГОСТИ</a:t>
            </a:r>
            <a:endParaRPr/>
          </a:p>
        </p:txBody>
      </p:sp>
      <p:sp>
        <p:nvSpPr>
          <p:cNvPr id="66" name="CustomShape 23"/>
          <p:cNvSpPr/>
          <p:nvPr/>
        </p:nvSpPr>
        <p:spPr>
          <a:xfrm>
            <a:off x="2520000" y="5760000"/>
            <a:ext cx="1800000" cy="540000"/>
          </a:xfrm>
          <a:prstGeom prst="wedgeRoundRectCallout">
            <a:avLst>
              <a:gd name="adj1" fmla="val -6794"/>
              <a:gd name="adj2" fmla="val 35788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</a:t>
            </a:r>
            <a:endParaRPr/>
          </a:p>
          <a:p>
            <a:pPr algn="ctr"/>
            <a:r>
              <a:rPr lang="ru-RU"/>
              <a:t>ТЯЖЕСТИ</a:t>
            </a:r>
            <a:endParaRPr/>
          </a:p>
        </p:txBody>
      </p:sp>
      <p:sp>
        <p:nvSpPr>
          <p:cNvPr id="67" name="CustomShape 24"/>
          <p:cNvSpPr/>
          <p:nvPr/>
        </p:nvSpPr>
        <p:spPr>
          <a:xfrm>
            <a:off x="6300000" y="5940000"/>
            <a:ext cx="3240000" cy="900000"/>
          </a:xfrm>
          <a:prstGeom prst="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</p:sp>
      <p:sp>
        <p:nvSpPr>
          <p:cNvPr id="68" name="CustomShape 25"/>
          <p:cNvSpPr/>
          <p:nvPr/>
        </p:nvSpPr>
        <p:spPr>
          <a:xfrm>
            <a:off x="6120000" y="5220000"/>
            <a:ext cx="3420000" cy="720000"/>
          </a:xfrm>
          <a:prstGeom prst="trapezoid">
            <a:avLst>
              <a:gd name="adj" fmla="val 5400"/>
            </a:avLst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69" name="CustomShape 26"/>
          <p:cNvSpPr/>
          <p:nvPr/>
        </p:nvSpPr>
        <p:spPr>
          <a:xfrm>
            <a:off x="7200000" y="3600000"/>
            <a:ext cx="2340000" cy="360000"/>
          </a:xfrm>
          <a:prstGeom prst="wedgeRoundRectCallout">
            <a:avLst>
              <a:gd name="adj1" fmla="val 4890"/>
              <a:gd name="adj2" fmla="val 47731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?</a:t>
            </a:r>
            <a:endParaRPr/>
          </a:p>
        </p:txBody>
      </p:sp>
      <p:sp>
        <p:nvSpPr>
          <p:cNvPr id="70" name="CustomShape 27"/>
          <p:cNvSpPr/>
          <p:nvPr/>
        </p:nvSpPr>
        <p:spPr>
          <a:xfrm>
            <a:off x="4680000" y="6300000"/>
            <a:ext cx="1620000" cy="540000"/>
          </a:xfrm>
          <a:prstGeom prst="wedgeRoundRectCallout">
            <a:avLst>
              <a:gd name="adj1" fmla="val 40819"/>
              <a:gd name="adj2" fmla="val 38609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</a:t>
            </a:r>
            <a:endParaRPr/>
          </a:p>
          <a:p>
            <a:pPr algn="ctr"/>
            <a:r>
              <a:rPr lang="ru-RU"/>
              <a:t>ТЯЖЕСТИ</a:t>
            </a:r>
            <a:endParaRPr/>
          </a:p>
        </p:txBody>
      </p:sp>
      <p:sp>
        <p:nvSpPr>
          <p:cNvPr id="71" name="CustomShape 28"/>
          <p:cNvSpPr/>
          <p:nvPr/>
        </p:nvSpPr>
        <p:spPr>
          <a:xfrm>
            <a:off x="7200000" y="3600000"/>
            <a:ext cx="2340000" cy="360000"/>
          </a:xfrm>
          <a:prstGeom prst="wedgeRoundRectCallout">
            <a:avLst>
              <a:gd name="adj1" fmla="val 4890"/>
              <a:gd name="adj2" fmla="val 47731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СИЛА АРХИМЕДА</a:t>
            </a:r>
            <a:endParaRPr/>
          </a:p>
        </p:txBody>
      </p:sp>
      <p:sp>
        <p:nvSpPr>
          <p:cNvPr id="72" name="CustomShape 29"/>
          <p:cNvSpPr/>
          <p:nvPr/>
        </p:nvSpPr>
        <p:spPr>
          <a:xfrm>
            <a:off x="9360000" y="0"/>
            <a:ext cx="720000" cy="720000"/>
          </a:xfrm>
          <a:prstGeom prst="smileyFace">
            <a:avLst>
              <a:gd name="adj" fmla="val 18520"/>
            </a:avLst>
          </a:prstGeom>
          <a:solidFill>
            <a:srgbClr val="66ff66"/>
          </a:solidFill>
          <a:ln>
            <a:solidFill>
              <a:srgbClr val="000000"/>
            </a:solidFill>
          </a:ln>
        </p:spPr>
      </p:sp>
      <p:sp>
        <p:nvSpPr>
          <p:cNvPr id="73" name="CustomShape 30"/>
          <p:cNvSpPr/>
          <p:nvPr/>
        </p:nvSpPr>
        <p:spPr>
          <a:xfrm>
            <a:off x="8460000" y="684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74" name="CustomShape 31"/>
          <p:cNvSpPr/>
          <p:nvPr/>
        </p:nvSpPr>
        <p:spPr>
          <a:xfrm>
            <a:off x="180000" y="6840000"/>
            <a:ext cx="1260000" cy="72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5" nodeType="interactiveSeq" fill="freeze">
                <p:childTnLst>
                  <p:par>
                    <p:cTn id="6" fill="freeze">
                      <p:stCondLst/>
                      <p:childTnLst>
                        <p:par>
                          <p:cTn id="7" fill="freeze">
                            <p:stCondLst>
                              <p:cond delay="0"/>
                            </p:stCondLst>
                            <p:childTnLst>
                              <p:par>
                                <p:cTn id="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10" nodeType="interactiveSeq" fill="freeze">
                <p:childTnLst>
                  <p:par>
                    <p:cTn id="11" fill="freeze">
                      <p:stCondLst/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15" nodeType="interactiveSeq" fill="freeze">
                <p:childTnLst>
                  <p:par>
                    <p:cTn id="16" fill="freeze">
                      <p:stCondLst/>
                      <p:childTnLst>
                        <p:par>
                          <p:cTn id="17" fill="freeze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20" nodeType="interactiveSeq" fill="freeze">
                <p:childTnLst>
                  <p:par>
                    <p:cTn id="21" fill="freeze">
                      <p:stCondLst/>
                      <p:childTnLst>
                        <p:par>
                          <p:cTn id="22" fill="freeze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25" nodeType="interactiveSeq" fill="freeze">
                <p:childTnLst>
                  <p:par>
                    <p:cTn id="26" fill="freeze">
                      <p:stCondLst/>
                      <p:childTnLst>
                        <p:par>
                          <p:cTn id="27" fill="freeze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30" nodeType="interactiveSeq" fill="freeze">
                <p:childTnLst>
                  <p:par>
                    <p:cTn id="31" fill="freeze">
                      <p:stCondLst/>
                      <p:childTnLst>
                        <p:par>
                          <p:cTn id="32" fill="freeze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35" nodeType="interactiveSeq" fill="freeze">
                <p:childTnLst>
                  <p:par>
                    <p:cTn id="36" fill="freeze">
                      <p:stCondLst/>
                      <p:childTnLst>
                        <p:par>
                          <p:cTn id="37" fill="freeze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40" nodeType="interactiveSeq" fill="freeze">
                <p:childTnLst>
                  <p:par>
                    <p:cTn id="41" fill="freeze">
                      <p:stCondLst/>
                      <p:childTnLst>
                        <p:par>
                          <p:cTn id="42" fill="freeze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45" nodeType="interactiveSeq" fill="freeze">
                <p:childTnLst>
                  <p:par>
                    <p:cTn id="46" fill="freeze">
                      <p:stCondLst/>
                      <p:childTnLst>
                        <p:par>
                          <p:cTn id="47" fill="freeze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50" nodeType="interactiveSeq" fill="freeze">
                <p:childTnLst>
                  <p:par>
                    <p:cTn id="51" fill="freeze">
                      <p:stCondLst/>
                      <p:childTnLst>
                        <p:par>
                          <p:cTn id="52" fill="freeze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55" nodeType="interactiveSeq" fill="freeze">
                <p:childTnLst>
                  <p:par>
                    <p:cTn id="56" fill="freeze">
                      <p:stCondLst/>
                      <p:childTnLst>
                        <p:par>
                          <p:cTn id="57" fill="freeze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60" nodeType="interactiveSeq" fill="freeze">
                <p:childTnLst>
                  <p:par>
                    <p:cTn id="61" fill="freeze">
                      <p:stCondLst/>
                      <p:childTnLst>
                        <p:par>
                          <p:cTn id="62" fill="freeze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65" nodeType="interactiveSeq" fill="freeze">
                <p:childTnLst>
                  <p:par>
                    <p:cTn id="66" fill="freeze">
                      <p:stCondLst/>
                      <p:childTnLst>
                        <p:par>
                          <p:cTn id="67" fill="freeze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freeze">
                      <p:stCondLst/>
                      <p:childTnLst>
                        <p:par>
                          <p:cTn id="71" fill="freeze">
                            <p:stCondLst>
                              <p:cond delay="0"/>
                            </p:stCondLst>
                            <p:childTnLst>
                              <p:par>
                                <p:cTn id="72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74" nodeType="interactiveSeq" fill="freeze">
                <p:childTnLst>
                  <p:par>
                    <p:cTn id="75" fill="freeze">
                      <p:stCondLst/>
                      <p:childTnLst>
                        <p:par>
                          <p:cTn id="76" fill="freeze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79" nodeType="interactiveSeq" fill="freeze">
                <p:childTnLst>
                  <p:par>
                    <p:cTn id="80" fill="freeze">
                      <p:stCondLst/>
                      <p:childTnLst>
                        <p:par>
                          <p:cTn id="81" fill="freeze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84" nodeType="interactiveSeq" fill="freeze">
                <p:childTnLst>
                  <p:par>
                    <p:cTn id="85" fill="freeze">
                      <p:stCondLst/>
                      <p:childTnLst>
                        <p:par>
                          <p:cTn id="86" fill="freeze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89" nodeType="interactiveSeq" fill="freeze">
                <p:childTnLst>
                  <p:par>
                    <p:cTn id="90" fill="freeze">
                      <p:stCondLst/>
                      <p:childTnLst>
                        <p:par>
                          <p:cTn id="91" fill="freeze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2268360"/>
            <a:ext cx="3780000" cy="2591640"/>
          </a:xfrm>
          <a:prstGeom prst="rect">
            <a:avLst/>
          </a:prstGeom>
          <a:ln>
            <a:noFill/>
          </a:ln>
        </p:spPr>
      </p:pic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6120000" y="2160000"/>
            <a:ext cx="3600000" cy="2626920"/>
          </a:xfrm>
          <a:prstGeom prst="rect">
            <a:avLst/>
          </a:prstGeom>
          <a:ln>
            <a:noFill/>
          </a:ln>
        </p:spPr>
      </p:pic>
      <p:sp>
        <p:nvSpPr>
          <p:cNvPr id="77" name="TextShape 1"/>
          <p:cNvSpPr txBox="1"/>
          <p:nvPr/>
        </p:nvSpPr>
        <p:spPr>
          <a:xfrm>
            <a:off x="540000" y="180000"/>
            <a:ext cx="84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СИЛА АРХИМЕДА ИМЕННО ТА СИЛА, БЛАГОДАРЯ КОТОРОЙ МЫ МОЖЕМ </a:t>
            </a:r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540000" y="540000"/>
            <a:ext cx="300312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ПЛАВАТЬ НА КОРАБЛЯХ, </a:t>
            </a:r>
            <a:endParaRPr/>
          </a:p>
        </p:txBody>
      </p:sp>
      <p:sp>
        <p:nvSpPr>
          <p:cNvPr id="79" name="TextShape 3"/>
          <p:cNvSpPr txBox="1"/>
          <p:nvPr/>
        </p:nvSpPr>
        <p:spPr>
          <a:xfrm>
            <a:off x="3420000" y="540000"/>
            <a:ext cx="32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ЛЕТАТЬ НА ДИРИЖАБЛЯХ</a:t>
            </a:r>
            <a:endParaRPr/>
          </a:p>
        </p:txBody>
      </p:sp>
      <p:sp>
        <p:nvSpPr>
          <p:cNvPr id="80" name="TextShape 4"/>
          <p:cNvSpPr txBox="1"/>
          <p:nvPr/>
        </p:nvSpPr>
        <p:spPr>
          <a:xfrm>
            <a:off x="6480000" y="540000"/>
            <a:ext cx="14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 </a:t>
            </a:r>
            <a:r>
              <a:rPr lang="ru-RU"/>
              <a:t>И ШАРАХ</a:t>
            </a:r>
            <a:endParaRPr/>
          </a:p>
        </p:txBody>
      </p:sp>
      <p:pic>
        <p:nvPicPr>
          <p:cNvPr id="8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240000" y="4500000"/>
            <a:ext cx="3089520" cy="2880000"/>
          </a:xfrm>
          <a:prstGeom prst="rect">
            <a:avLst/>
          </a:prstGeom>
          <a:ln>
            <a:noFill/>
          </a:ln>
        </p:spPr>
      </p:pic>
      <p:sp>
        <p:nvSpPr>
          <p:cNvPr id="82" name="CustomShape 5"/>
          <p:cNvSpPr/>
          <p:nvPr/>
        </p:nvSpPr>
        <p:spPr>
          <a:xfrm>
            <a:off x="8640000" y="684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83" name="CustomShape 6"/>
          <p:cNvSpPr/>
          <p:nvPr/>
        </p:nvSpPr>
        <p:spPr>
          <a:xfrm>
            <a:off x="0" y="6840000"/>
            <a:ext cx="1260000" cy="72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</a:t>
            </a:r>
            <a:endParaRPr/>
          </a:p>
        </p:txBody>
      </p:sp>
    </p:spTree>
  </p:cSld>
  <p:timing>
    <p:tnLst>
      <p:par>
        <p:cTn id="94" dur="indefinite" restart="never" nodeType="tmRoot">
          <p:childTnLst>
            <p:seq>
              <p:cTn id="95" nodeType="mainSeq">
                <p:childTnLst>
                  <p:par>
                    <p:cTn id="96" fill="freeze">
                      <p:stCondLst>
                        <p:cond delay="0"/>
                      </p:stCondLst>
                      <p:childTnLst>
                        <p:par>
                          <p:cTn id="97" fill="freeze">
                            <p:stCondLst>
                              <p:cond delay="0"/>
                            </p:stCondLst>
                            <p:childTnLst>
                              <p:par>
                                <p:cTn id="98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60000" y="2160000"/>
            <a:ext cx="3060000" cy="540000"/>
          </a:xfrm>
          <a:prstGeom prst="rect">
            <a:avLst/>
          </a:prstGeom>
          <a:solidFill>
            <a:srgbClr val="ffffff"/>
          </a:solidFill>
          <a:ln w="72000">
            <a:solidFill>
              <a:srgbClr val="000000"/>
            </a:solidFill>
            <a:round/>
          </a:ln>
        </p:spPr>
      </p:sp>
      <p:sp>
        <p:nvSpPr>
          <p:cNvPr id="85" name="CustomShape 2"/>
          <p:cNvSpPr/>
          <p:nvPr/>
        </p:nvSpPr>
        <p:spPr>
          <a:xfrm>
            <a:off x="180000" y="1260000"/>
            <a:ext cx="1620000" cy="540000"/>
          </a:xfrm>
          <a:prstGeom prst="rect">
            <a:avLst/>
          </a:prstGeom>
          <a:solidFill>
            <a:srgbClr val="ffffff"/>
          </a:solidFill>
          <a:ln w="72000">
            <a:solidFill>
              <a:srgbClr val="000000"/>
            </a:solidFill>
            <a:round/>
          </a:ln>
        </p:spPr>
      </p:sp>
      <p:sp>
        <p:nvSpPr>
          <p:cNvPr id="86" name="CustomShape 3"/>
          <p:cNvSpPr/>
          <p:nvPr/>
        </p:nvSpPr>
        <p:spPr>
          <a:xfrm>
            <a:off x="900000" y="4320000"/>
            <a:ext cx="7740000" cy="288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7" name="CustomShape 4"/>
          <p:cNvSpPr/>
          <p:nvPr/>
        </p:nvSpPr>
        <p:spPr>
          <a:xfrm>
            <a:off x="900000" y="5580000"/>
            <a:ext cx="7740000" cy="1620000"/>
          </a:xfrm>
          <a:prstGeom prst="rect">
            <a:avLst/>
          </a:prstGeom>
          <a:solidFill>
            <a:srgbClr val="00cccc"/>
          </a:solidFill>
          <a:ln>
            <a:solidFill>
              <a:srgbClr val="000000"/>
            </a:solidFill>
          </a:ln>
        </p:spPr>
      </p:sp>
      <p:sp>
        <p:nvSpPr>
          <p:cNvPr id="88" name="CustomShape 5"/>
          <p:cNvSpPr/>
          <p:nvPr/>
        </p:nvSpPr>
        <p:spPr>
          <a:xfrm>
            <a:off x="1980000" y="4860000"/>
            <a:ext cx="5040000" cy="16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89" name="CustomShape 6"/>
          <p:cNvSpPr/>
          <p:nvPr/>
        </p:nvSpPr>
        <p:spPr>
          <a:xfrm>
            <a:off x="1980000" y="5580000"/>
            <a:ext cx="5040000" cy="900000"/>
          </a:xfrm>
          <a:prstGeom prst="rect">
            <a:avLst/>
          </a:prstGeom>
          <a:solidFill>
            <a:srgbClr val="ff3333"/>
          </a:solidFill>
          <a:ln>
            <a:solidFill>
              <a:srgbClr val="000000"/>
            </a:solidFill>
          </a:ln>
        </p:spPr>
      </p:sp>
      <p:sp>
        <p:nvSpPr>
          <p:cNvPr id="90" name="TextShape 7"/>
          <p:cNvSpPr txBox="1"/>
          <p:nvPr/>
        </p:nvSpPr>
        <p:spPr>
          <a:xfrm>
            <a:off x="360000" y="5580000"/>
            <a:ext cx="3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g</a:t>
            </a:r>
            <a:endParaRPr/>
          </a:p>
        </p:txBody>
      </p:sp>
      <p:sp>
        <p:nvSpPr>
          <p:cNvPr id="91" name="TextShape 8"/>
          <p:cNvSpPr txBox="1"/>
          <p:nvPr/>
        </p:nvSpPr>
        <p:spPr>
          <a:xfrm>
            <a:off x="180000" y="180000"/>
            <a:ext cx="21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СИЛА АРХИМЕДА</a:t>
            </a:r>
            <a:endParaRPr/>
          </a:p>
        </p:txBody>
      </p:sp>
      <p:sp>
        <p:nvSpPr>
          <p:cNvPr id="92" name="TextShape 9"/>
          <p:cNvSpPr txBox="1"/>
          <p:nvPr/>
        </p:nvSpPr>
        <p:spPr>
          <a:xfrm>
            <a:off x="2340000" y="180000"/>
            <a:ext cx="106776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 </a:t>
            </a:r>
            <a:r>
              <a:rPr lang="ru-RU"/>
              <a:t>РАВНА </a:t>
            </a:r>
            <a:endParaRPr/>
          </a:p>
        </p:txBody>
      </p:sp>
      <p:sp>
        <p:nvSpPr>
          <p:cNvPr id="93" name="TextShape 10"/>
          <p:cNvSpPr txBox="1"/>
          <p:nvPr/>
        </p:nvSpPr>
        <p:spPr>
          <a:xfrm>
            <a:off x="3240000" y="180000"/>
            <a:ext cx="630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ПЛОТНОСТИ ЖИДКОСТИ(ИЛИ ГАЗА) В КОТОРОЕ  </a:t>
            </a:r>
            <a:endParaRPr/>
          </a:p>
        </p:txBody>
      </p:sp>
      <p:sp>
        <p:nvSpPr>
          <p:cNvPr id="94" name="TextShape 11"/>
          <p:cNvSpPr txBox="1"/>
          <p:nvPr/>
        </p:nvSpPr>
        <p:spPr>
          <a:xfrm>
            <a:off x="180000" y="540000"/>
            <a:ext cx="23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ПОГРУЖЕНО ТЕЛО </a:t>
            </a:r>
            <a:endParaRPr/>
          </a:p>
        </p:txBody>
      </p:sp>
      <p:sp>
        <p:nvSpPr>
          <p:cNvPr id="95" name="TextShape 12"/>
          <p:cNvSpPr txBox="1"/>
          <p:nvPr/>
        </p:nvSpPr>
        <p:spPr>
          <a:xfrm>
            <a:off x="2520000" y="540000"/>
            <a:ext cx="66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УМНОЖЕННОЕ НА УСКОРЕНИЕ СВОБОДНОГО ПАДЕНИЯ</a:t>
            </a:r>
            <a:endParaRPr/>
          </a:p>
        </p:txBody>
      </p:sp>
      <p:sp>
        <p:nvSpPr>
          <p:cNvPr id="96" name="TextShape 13"/>
          <p:cNvSpPr txBox="1"/>
          <p:nvPr/>
        </p:nvSpPr>
        <p:spPr>
          <a:xfrm>
            <a:off x="180000" y="900000"/>
            <a:ext cx="50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И НА ОБЪЕМ ПОГРУЖЕННОЙ ЧАСТИ</a:t>
            </a:r>
            <a:endParaRPr/>
          </a:p>
        </p:txBody>
      </p:sp>
      <p:sp>
        <p:nvSpPr>
          <p:cNvPr id="97" name="TextShape 14"/>
          <p:cNvSpPr txBox="1"/>
          <p:nvPr/>
        </p:nvSpPr>
        <p:spPr>
          <a:xfrm>
            <a:off x="180000" y="1440000"/>
            <a:ext cx="3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F</a:t>
            </a:r>
            <a:endParaRPr/>
          </a:p>
        </p:txBody>
      </p:sp>
      <p:sp>
        <p:nvSpPr>
          <p:cNvPr id="98" name="TextShape 15"/>
          <p:cNvSpPr txBox="1"/>
          <p:nvPr/>
        </p:nvSpPr>
        <p:spPr>
          <a:xfrm>
            <a:off x="360000" y="1440000"/>
            <a:ext cx="3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=</a:t>
            </a:r>
            <a:endParaRPr/>
          </a:p>
        </p:txBody>
      </p:sp>
      <p:sp>
        <p:nvSpPr>
          <p:cNvPr id="99" name="TextShape 16"/>
          <p:cNvSpPr txBox="1"/>
          <p:nvPr/>
        </p:nvSpPr>
        <p:spPr>
          <a:xfrm>
            <a:off x="540000" y="1440000"/>
            <a:ext cx="360000" cy="36000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p</a:t>
            </a:r>
            <a:endParaRPr/>
          </a:p>
        </p:txBody>
      </p:sp>
      <p:sp>
        <p:nvSpPr>
          <p:cNvPr id="100" name="TextShape 17"/>
          <p:cNvSpPr txBox="1"/>
          <p:nvPr/>
        </p:nvSpPr>
        <p:spPr>
          <a:xfrm>
            <a:off x="720000" y="1453320"/>
            <a:ext cx="5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*g</a:t>
            </a:r>
            <a:endParaRPr/>
          </a:p>
        </p:txBody>
      </p:sp>
      <p:sp>
        <p:nvSpPr>
          <p:cNvPr id="101" name="TextShape 18"/>
          <p:cNvSpPr txBox="1"/>
          <p:nvPr/>
        </p:nvSpPr>
        <p:spPr>
          <a:xfrm>
            <a:off x="1080000" y="1453320"/>
            <a:ext cx="5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*V</a:t>
            </a:r>
            <a:endParaRPr/>
          </a:p>
        </p:txBody>
      </p:sp>
      <p:sp>
        <p:nvSpPr>
          <p:cNvPr id="102" name="Line 19"/>
          <p:cNvSpPr/>
          <p:nvPr/>
        </p:nvSpPr>
        <p:spPr>
          <a:xfrm>
            <a:off x="1980000" y="5580000"/>
            <a:ext cx="504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03" name="TextShape 20"/>
          <p:cNvSpPr txBox="1"/>
          <p:nvPr/>
        </p:nvSpPr>
        <p:spPr>
          <a:xfrm>
            <a:off x="180000" y="1813320"/>
            <a:ext cx="23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ИНЫМИ СЛОВАМИ,</a:t>
            </a:r>
            <a:endParaRPr/>
          </a:p>
        </p:txBody>
      </p:sp>
      <p:sp>
        <p:nvSpPr>
          <p:cNvPr id="104" name="TextShape 21"/>
          <p:cNvSpPr txBox="1"/>
          <p:nvPr/>
        </p:nvSpPr>
        <p:spPr>
          <a:xfrm>
            <a:off x="2340000" y="1800000"/>
            <a:ext cx="270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 </a:t>
            </a:r>
            <a:r>
              <a:rPr lang="ru-RU"/>
              <a:t>СИЛА АРХИМЕДА</a:t>
            </a:r>
            <a:endParaRPr/>
          </a:p>
        </p:txBody>
      </p:sp>
      <p:sp>
        <p:nvSpPr>
          <p:cNvPr id="105" name="TextShape 22"/>
          <p:cNvSpPr txBox="1"/>
          <p:nvPr/>
        </p:nvSpPr>
        <p:spPr>
          <a:xfrm>
            <a:off x="4500000" y="1813320"/>
            <a:ext cx="108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РАВНА</a:t>
            </a:r>
            <a:endParaRPr/>
          </a:p>
        </p:txBody>
      </p:sp>
      <p:sp>
        <p:nvSpPr>
          <p:cNvPr id="106" name="TextShape 23"/>
          <p:cNvSpPr txBox="1"/>
          <p:nvPr/>
        </p:nvSpPr>
        <p:spPr>
          <a:xfrm>
            <a:off x="5400000" y="1813320"/>
            <a:ext cx="450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ВЕСУ ЖИДКОСТИ ТОГОЖЕ ОБЪЕМА</a:t>
            </a:r>
            <a:endParaRPr/>
          </a:p>
        </p:txBody>
      </p:sp>
      <p:sp>
        <p:nvSpPr>
          <p:cNvPr id="107" name="TextShape 24"/>
          <p:cNvSpPr txBox="1"/>
          <p:nvPr/>
        </p:nvSpPr>
        <p:spPr>
          <a:xfrm>
            <a:off x="360000" y="2340000"/>
            <a:ext cx="3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F</a:t>
            </a:r>
            <a:endParaRPr/>
          </a:p>
        </p:txBody>
      </p:sp>
      <p:sp>
        <p:nvSpPr>
          <p:cNvPr id="108" name="TextShape 25"/>
          <p:cNvSpPr txBox="1"/>
          <p:nvPr/>
        </p:nvSpPr>
        <p:spPr>
          <a:xfrm>
            <a:off x="540000" y="2353320"/>
            <a:ext cx="5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=</a:t>
            </a:r>
            <a:endParaRPr/>
          </a:p>
        </p:txBody>
      </p:sp>
      <p:sp>
        <p:nvSpPr>
          <p:cNvPr id="109" name="TextShape 26"/>
          <p:cNvSpPr txBox="1"/>
          <p:nvPr/>
        </p:nvSpPr>
        <p:spPr>
          <a:xfrm>
            <a:off x="900000" y="2353320"/>
            <a:ext cx="3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P</a:t>
            </a:r>
            <a:endParaRPr/>
          </a:p>
        </p:txBody>
      </p:sp>
      <p:sp>
        <p:nvSpPr>
          <p:cNvPr id="110" name="TextShape 27"/>
          <p:cNvSpPr txBox="1"/>
          <p:nvPr/>
        </p:nvSpPr>
        <p:spPr>
          <a:xfrm>
            <a:off x="1080000" y="2340000"/>
            <a:ext cx="900000" cy="36000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=m*g,</a:t>
            </a:r>
            <a:endParaRPr/>
          </a:p>
        </p:txBody>
      </p:sp>
      <p:sp>
        <p:nvSpPr>
          <p:cNvPr id="111" name="TextShape 28"/>
          <p:cNvSpPr txBox="1"/>
          <p:nvPr/>
        </p:nvSpPr>
        <p:spPr>
          <a:xfrm>
            <a:off x="1800000" y="2340000"/>
            <a:ext cx="14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ГДЕ m=p*V</a:t>
            </a:r>
            <a:endParaRPr/>
          </a:p>
        </p:txBody>
      </p:sp>
      <p:sp>
        <p:nvSpPr>
          <p:cNvPr id="112" name="CustomShape 29"/>
          <p:cNvSpPr/>
          <p:nvPr/>
        </p:nvSpPr>
        <p:spPr>
          <a:xfrm>
            <a:off x="8640000" y="684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113" name="CustomShape 30"/>
          <p:cNvSpPr/>
          <p:nvPr/>
        </p:nvSpPr>
        <p:spPr>
          <a:xfrm>
            <a:off x="0" y="6840000"/>
            <a:ext cx="1260000" cy="72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</a:t>
            </a:r>
            <a:endParaRPr/>
          </a:p>
        </p:txBody>
      </p:sp>
      <p:sp>
        <p:nvSpPr>
          <p:cNvPr id="114" name="CustomShape 31"/>
          <p:cNvSpPr/>
          <p:nvPr/>
        </p:nvSpPr>
        <p:spPr>
          <a:xfrm>
            <a:off x="1800000" y="1260000"/>
            <a:ext cx="540000" cy="540000"/>
          </a:xfrm>
          <a:prstGeom prst="smileyFace">
            <a:avLst>
              <a:gd name="adj" fmla="val 18520"/>
            </a:avLst>
          </a:prstGeom>
          <a:solidFill>
            <a:srgbClr val="66ff66"/>
          </a:solidFill>
          <a:ln>
            <a:solidFill>
              <a:srgbClr val="000000"/>
            </a:solidFill>
          </a:ln>
        </p:spPr>
      </p:sp>
    </p:spTree>
  </p:cSld>
  <p:timing>
    <p:tnLst>
      <p:par>
        <p:cTn id="110" dur="indefinite" restart="never" nodeType="tmRoot">
          <p:childTnLst>
            <p:seq>
              <p:cTn id="111" nodeType="mainSeq">
                <p:childTnLst>
                  <p:par>
                    <p:cTn id="112" fill="freeze">
                      <p:stCondLst>
                        <p:cond delay="0"/>
                      </p:stCondLst>
                      <p:childTnLst>
                        <p:par>
                          <p:cTn id="113" fill="freeze">
                            <p:stCondLst>
                              <p:cond delay="0"/>
                            </p:stCondLst>
                            <p:childTnLst>
                              <p:par>
                                <p:cTn id="114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nodeType="withEffect" fill="hold" presetClass="exit" presetID="1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nodeType="withEffect" fill="hold" presetClass="entr" presetID="1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nodeType="withEffect" fill="hold" presetClass="exit" presetID="1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nodeType="withEffect" fill="hold" presetClass="entr" presetID="1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nodeType="withEffect" fill="hold" presetClass="exit" presetID="1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nodeType="withEffect" fill="hold" presetClass="entr" presetID="1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154" nodeType="interactiveSeq" fill="freeze">
                <p:childTnLst>
                  <p:par>
                    <p:cTn id="155" fill="freeze">
                      <p:stCondLst/>
                      <p:childTnLst>
                        <p:par>
                          <p:cTn id="156" fill="freeze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nodeType="with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nodeType="withEffect" fill="hold" presetClass="entr" presetID="1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8460000" y="684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0" y="6660000"/>
            <a:ext cx="1260000" cy="72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</a:t>
            </a:r>
            <a:endParaRPr/>
          </a:p>
        </p:txBody>
      </p:sp>
      <p:sp>
        <p:nvSpPr>
          <p:cNvPr id="117" name="TextShape 3"/>
          <p:cNvSpPr txBox="1"/>
          <p:nvPr/>
        </p:nvSpPr>
        <p:spPr>
          <a:xfrm>
            <a:off x="2340000" y="180000"/>
            <a:ext cx="558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УСЛОВИЯ ПЛАВАНИЯ ТЕЛ</a:t>
            </a:r>
            <a:endParaRPr/>
          </a:p>
        </p:txBody>
      </p:sp>
      <p:sp>
        <p:nvSpPr>
          <p:cNvPr id="118" name="Line 4"/>
          <p:cNvSpPr/>
          <p:nvPr/>
        </p:nvSpPr>
        <p:spPr>
          <a:xfrm>
            <a:off x="3240000" y="1080000"/>
            <a:ext cx="0" cy="64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9" name="Line 5"/>
          <p:cNvSpPr/>
          <p:nvPr/>
        </p:nvSpPr>
        <p:spPr>
          <a:xfrm>
            <a:off x="6840000" y="1080000"/>
            <a:ext cx="0" cy="64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20" name="TextShape 6"/>
          <p:cNvSpPr txBox="1"/>
          <p:nvPr/>
        </p:nvSpPr>
        <p:spPr>
          <a:xfrm>
            <a:off x="540000" y="1620000"/>
            <a:ext cx="21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F</a:t>
            </a:r>
            <a:r>
              <a:rPr lang="ru-RU" sz="1000"/>
              <a:t>A</a:t>
            </a:r>
            <a:r>
              <a:rPr lang="ru-RU"/>
              <a:t>&gt;F</a:t>
            </a:r>
            <a:r>
              <a:rPr lang="ru-RU" sz="1000"/>
              <a:t>Т</a:t>
            </a:r>
            <a:endParaRPr/>
          </a:p>
        </p:txBody>
      </p:sp>
      <p:sp>
        <p:nvSpPr>
          <p:cNvPr id="121" name="TextShape 7"/>
          <p:cNvSpPr txBox="1"/>
          <p:nvPr/>
        </p:nvSpPr>
        <p:spPr>
          <a:xfrm>
            <a:off x="4500000" y="1633320"/>
            <a:ext cx="21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F</a:t>
            </a:r>
            <a:r>
              <a:rPr lang="ru-RU" sz="1000"/>
              <a:t>A</a:t>
            </a:r>
            <a:r>
              <a:rPr lang="ru-RU"/>
              <a:t>=F</a:t>
            </a:r>
            <a:r>
              <a:rPr lang="ru-RU" sz="1000"/>
              <a:t>Т</a:t>
            </a:r>
            <a:endParaRPr/>
          </a:p>
        </p:txBody>
      </p:sp>
      <p:sp>
        <p:nvSpPr>
          <p:cNvPr id="122" name="TextShape 8"/>
          <p:cNvSpPr txBox="1"/>
          <p:nvPr/>
        </p:nvSpPr>
        <p:spPr>
          <a:xfrm>
            <a:off x="7920000" y="1453320"/>
            <a:ext cx="216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F</a:t>
            </a:r>
            <a:r>
              <a:rPr lang="ru-RU" sz="1000"/>
              <a:t>A</a:t>
            </a:r>
            <a:r>
              <a:rPr lang="ru-RU"/>
              <a:t>&lt;F</a:t>
            </a:r>
            <a:r>
              <a:rPr lang="ru-RU" sz="1000"/>
              <a:t>Т</a:t>
            </a:r>
            <a:endParaRPr/>
          </a:p>
        </p:txBody>
      </p:sp>
      <p:sp>
        <p:nvSpPr>
          <p:cNvPr id="123" name="CustomShape 9"/>
          <p:cNvSpPr/>
          <p:nvPr/>
        </p:nvSpPr>
        <p:spPr>
          <a:xfrm>
            <a:off x="180000" y="2880000"/>
            <a:ext cx="2520000" cy="342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24" name="CustomShape 10"/>
          <p:cNvSpPr/>
          <p:nvPr/>
        </p:nvSpPr>
        <p:spPr>
          <a:xfrm>
            <a:off x="180000" y="4320000"/>
            <a:ext cx="2520000" cy="1980000"/>
          </a:xfrm>
          <a:prstGeom prst="rect">
            <a:avLst/>
          </a:prstGeom>
          <a:solidFill>
            <a:srgbClr val="66ffff"/>
          </a:solidFill>
          <a:ln>
            <a:solidFill>
              <a:srgbClr val="000000"/>
            </a:solidFill>
          </a:ln>
        </p:spPr>
      </p:sp>
      <p:sp>
        <p:nvSpPr>
          <p:cNvPr id="125" name="CustomShape 11"/>
          <p:cNvSpPr/>
          <p:nvPr/>
        </p:nvSpPr>
        <p:spPr>
          <a:xfrm>
            <a:off x="720000" y="486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26" name="CustomShape 12"/>
          <p:cNvSpPr/>
          <p:nvPr/>
        </p:nvSpPr>
        <p:spPr>
          <a:xfrm>
            <a:off x="7020000" y="2700000"/>
            <a:ext cx="2520000" cy="342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27" name="CustomShape 13"/>
          <p:cNvSpPr/>
          <p:nvPr/>
        </p:nvSpPr>
        <p:spPr>
          <a:xfrm>
            <a:off x="7020000" y="4140000"/>
            <a:ext cx="2520000" cy="1980000"/>
          </a:xfrm>
          <a:prstGeom prst="rect">
            <a:avLst/>
          </a:prstGeom>
          <a:solidFill>
            <a:srgbClr val="66ffff"/>
          </a:solidFill>
          <a:ln>
            <a:solidFill>
              <a:srgbClr val="000000"/>
            </a:solidFill>
          </a:ln>
        </p:spPr>
      </p:sp>
      <p:sp>
        <p:nvSpPr>
          <p:cNvPr id="128" name="CustomShape 14"/>
          <p:cNvSpPr/>
          <p:nvPr/>
        </p:nvSpPr>
        <p:spPr>
          <a:xfrm>
            <a:off x="7560000" y="468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29" name="CustomShape 15"/>
          <p:cNvSpPr/>
          <p:nvPr/>
        </p:nvSpPr>
        <p:spPr>
          <a:xfrm>
            <a:off x="3600000" y="2880000"/>
            <a:ext cx="2520000" cy="342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30" name="CustomShape 16"/>
          <p:cNvSpPr/>
          <p:nvPr/>
        </p:nvSpPr>
        <p:spPr>
          <a:xfrm>
            <a:off x="3600000" y="4320000"/>
            <a:ext cx="2520000" cy="1980000"/>
          </a:xfrm>
          <a:prstGeom prst="rect">
            <a:avLst/>
          </a:prstGeom>
          <a:solidFill>
            <a:srgbClr val="66ffff"/>
          </a:solidFill>
          <a:ln>
            <a:solidFill>
              <a:srgbClr val="000000"/>
            </a:solidFill>
          </a:ln>
        </p:spPr>
      </p:sp>
      <p:sp>
        <p:nvSpPr>
          <p:cNvPr id="131" name="CustomShape 17"/>
          <p:cNvSpPr/>
          <p:nvPr/>
        </p:nvSpPr>
        <p:spPr>
          <a:xfrm>
            <a:off x="4140000" y="486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2" name="CustomShape 18"/>
          <p:cNvSpPr/>
          <p:nvPr/>
        </p:nvSpPr>
        <p:spPr>
          <a:xfrm>
            <a:off x="720000" y="468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3" name="CustomShape 19"/>
          <p:cNvSpPr/>
          <p:nvPr/>
        </p:nvSpPr>
        <p:spPr>
          <a:xfrm>
            <a:off x="720000" y="450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4" name="CustomShape 20"/>
          <p:cNvSpPr/>
          <p:nvPr/>
        </p:nvSpPr>
        <p:spPr>
          <a:xfrm>
            <a:off x="720000" y="432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5" name="CustomShape 21"/>
          <p:cNvSpPr/>
          <p:nvPr/>
        </p:nvSpPr>
        <p:spPr>
          <a:xfrm>
            <a:off x="720000" y="414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6" name="CustomShape 22"/>
          <p:cNvSpPr/>
          <p:nvPr/>
        </p:nvSpPr>
        <p:spPr>
          <a:xfrm>
            <a:off x="720000" y="396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7" name="CustomShape 23"/>
          <p:cNvSpPr/>
          <p:nvPr/>
        </p:nvSpPr>
        <p:spPr>
          <a:xfrm>
            <a:off x="7560000" y="486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8" name="CustomShape 24"/>
          <p:cNvSpPr/>
          <p:nvPr/>
        </p:nvSpPr>
        <p:spPr>
          <a:xfrm>
            <a:off x="7560000" y="504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39" name="CustomShape 25"/>
          <p:cNvSpPr/>
          <p:nvPr/>
        </p:nvSpPr>
        <p:spPr>
          <a:xfrm>
            <a:off x="7560000" y="522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  <p:sp>
        <p:nvSpPr>
          <p:cNvPr id="140" name="CustomShape 26"/>
          <p:cNvSpPr/>
          <p:nvPr/>
        </p:nvSpPr>
        <p:spPr>
          <a:xfrm>
            <a:off x="7560000" y="5400000"/>
            <a:ext cx="1440000" cy="72000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</a:ln>
        </p:spPr>
      </p:sp>
    </p:spTree>
  </p:cSld>
  <p:timing>
    <p:tnLst>
      <p:par>
        <p:cTn id="175" dur="indefinite" restart="never" nodeType="tmRoot">
          <p:childTnLst>
            <p:seq>
              <p:cTn id="1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177" nodeType="interactiveSeq" fill="freeze">
                <p:childTnLst>
                  <p:par>
                    <p:cTn id="178" fill="freeze">
                      <p:stCondLst/>
                      <p:childTnLst>
                        <p:par>
                          <p:cTn id="179" fill="freeze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nodeType="withEffect" fill="hold" presetClass="exit" presetID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nodeType="withEffect" fill="hold" presetClass="entr" presetID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nodeType="withEffect" fill="hold" presetClass="exit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nodeType="withEffect" fill="hold" presetClass="exit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nodeType="with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nodeType="withEffect" fill="hold" presetClass="exit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nodeType="withEffect" fill="hold" presetClass="exit" presetID="1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nodeType="withEffect" fill="hold" presetClass="entr" presetID="1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204" nodeType="interactiveSeq" fill="freeze">
                <p:childTnLst>
                  <p:par>
                    <p:cTn id="205" fill="freeze">
                      <p:stCondLst/>
                      <p:childTnLst>
                        <p:par>
                          <p:cTn id="206" fill="freeze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211" nodeType="interactiveSeq" fill="freeze">
                <p:childTnLst>
                  <p:par>
                    <p:cTn id="212" fill="freeze">
                      <p:stCondLst/>
                      <p:childTnLst>
                        <p:par>
                          <p:cTn id="213" fill="freeze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nodeType="withEffect" fill="hold" presetClass="exit" presetID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nodeType="withEffect" fill="hold" presetClass="entr" presetID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nodeType="withEffect" fill="hold" presetClass="exit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nodeType="withEffect" fill="hold" presetClass="exit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nodeType="withEffect" fill="hold" presetClass="entr" presetID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nodeType="withEffect" fill="hold" presetClass="exit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8640000" y="684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0" y="6840000"/>
            <a:ext cx="1260000" cy="72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</a:t>
            </a:r>
            <a:endParaRPr/>
          </a:p>
        </p:txBody>
      </p:sp>
      <p:sp>
        <p:nvSpPr>
          <p:cNvPr id="143" name="TextShape 3"/>
          <p:cNvSpPr txBox="1"/>
          <p:nvPr/>
        </p:nvSpPr>
        <p:spPr>
          <a:xfrm>
            <a:off x="1980000" y="540000"/>
            <a:ext cx="522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СПИСОК ИСТОЧНИКОВ:</a:t>
            </a:r>
            <a:endParaRPr/>
          </a:p>
        </p:txBody>
      </p:sp>
      <p:sp>
        <p:nvSpPr>
          <p:cNvPr id="144" name="TextShape 4"/>
          <p:cNvSpPr txBox="1"/>
          <p:nvPr/>
        </p:nvSpPr>
        <p:spPr>
          <a:xfrm>
            <a:off x="1980000" y="1017000"/>
            <a:ext cx="6300000" cy="60300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1)</a:t>
            </a:r>
            <a:r>
              <a:rPr lang="ru-RU"/>
              <a:t>http://ru.wikipedia.org</a:t>
            </a:r>
            <a:r>
              <a:rPr lang="ru-RU"/>
              <a:t> - ВСЕ НЕОБХОДИМЫЕ ДАННЫЕ</a:t>
            </a:r>
            <a:endParaRPr/>
          </a:p>
          <a:p>
            <a:r>
              <a:rPr lang="ru-RU"/>
              <a:t>2)</a:t>
            </a:r>
            <a:r>
              <a:rPr lang="ru-RU"/>
              <a:t>http://yandex.ru/images</a:t>
            </a:r>
            <a:r>
              <a:rPr lang="ru-RU"/>
              <a:t> -КАРТИНКИ</a:t>
            </a:r>
            <a:endParaRPr/>
          </a:p>
        </p:txBody>
      </p:sp>
    </p:spTree>
  </p:cSld>
  <p:timing>
    <p:tnLst>
      <p:par>
        <p:cTn id="234" dur="indefinite" restart="never" nodeType="tmRoot">
          <p:childTnLst>
            <p:seq>
              <p:cTn id="235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80000" y="6660000"/>
            <a:ext cx="3240000" cy="90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 к показу</a:t>
            </a: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360000" y="360000"/>
            <a:ext cx="1440000" cy="720000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ДАЛЕЕ</a:t>
            </a:r>
            <a:endParaRPr/>
          </a:p>
        </p:txBody>
      </p:sp>
      <p:sp>
        <p:nvSpPr>
          <p:cNvPr id="147" name="CustomShape 3"/>
          <p:cNvSpPr/>
          <p:nvPr/>
        </p:nvSpPr>
        <p:spPr>
          <a:xfrm>
            <a:off x="360000" y="1440000"/>
            <a:ext cx="1260000" cy="720000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none" lIns="90000" rIns="90000" tIns="45000" bIns="45000" anchor="ctr"/>
          <a:p>
            <a:pPr algn="ctr"/>
            <a:r>
              <a:rPr lang="ru-RU"/>
              <a:t>НАЗАД</a:t>
            </a:r>
            <a:endParaRPr/>
          </a:p>
        </p:txBody>
      </p:sp>
      <p:sp>
        <p:nvSpPr>
          <p:cNvPr id="148" name="TextShape 4"/>
          <p:cNvSpPr txBox="1"/>
          <p:nvPr/>
        </p:nvSpPr>
        <p:spPr>
          <a:xfrm>
            <a:off x="2160000" y="540000"/>
            <a:ext cx="288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-СЛЕДУЮЩИЙ СЛАЙД</a:t>
            </a:r>
            <a:endParaRPr/>
          </a:p>
        </p:txBody>
      </p:sp>
      <p:sp>
        <p:nvSpPr>
          <p:cNvPr id="149" name="TextShape 5"/>
          <p:cNvSpPr txBox="1"/>
          <p:nvPr/>
        </p:nvSpPr>
        <p:spPr>
          <a:xfrm>
            <a:off x="1620000" y="2844360"/>
            <a:ext cx="774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-ЧТОБЫ ЧТОТО ПОЯВИЛОСЬ, НАДО НАЖИМАТЬ НА КАРТИНКИ</a:t>
            </a:r>
            <a:endParaRPr/>
          </a:p>
        </p:txBody>
      </p:sp>
      <p:sp>
        <p:nvSpPr>
          <p:cNvPr id="150" name="TextShape 6"/>
          <p:cNvSpPr txBox="1"/>
          <p:nvPr/>
        </p:nvSpPr>
        <p:spPr>
          <a:xfrm>
            <a:off x="2160000" y="1620000"/>
            <a:ext cx="2880000" cy="346680"/>
          </a:xfrm>
          <a:prstGeom prst="rect">
            <a:avLst/>
          </a:prstGeom>
        </p:spPr>
        <p:txBody>
          <a:bodyPr wrap="none" lIns="90000" rIns="90000" tIns="45000" bIns="45000"/>
          <a:p>
            <a:r>
              <a:rPr lang="ru-RU"/>
              <a:t>-ПРЕДЫДУЩИЙ СЛАЙД</a:t>
            </a:r>
            <a:endParaRPr/>
          </a:p>
        </p:txBody>
      </p:sp>
      <p:sp>
        <p:nvSpPr>
          <p:cNvPr id="151" name="CustomShape 7"/>
          <p:cNvSpPr/>
          <p:nvPr/>
        </p:nvSpPr>
        <p:spPr>
          <a:xfrm>
            <a:off x="720000" y="2700000"/>
            <a:ext cx="720000" cy="720000"/>
          </a:xfrm>
          <a:prstGeom prst="smileyFace">
            <a:avLst>
              <a:gd name="adj" fmla="val 18520"/>
            </a:avLst>
          </a:prstGeom>
          <a:solidFill>
            <a:srgbClr val="66ff66"/>
          </a:solidFill>
          <a:ln>
            <a:solidFill>
              <a:srgbClr val="000000"/>
            </a:solidFill>
          </a:ln>
        </p:spPr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