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2" r:id="rId9"/>
    <p:sldId id="273" r:id="rId10"/>
    <p:sldId id="274" r:id="rId11"/>
    <p:sldId id="275" r:id="rId12"/>
    <p:sldId id="261" r:id="rId13"/>
    <p:sldId id="260" r:id="rId14"/>
    <p:sldId id="262" r:id="rId15"/>
    <p:sldId id="263" r:id="rId16"/>
    <p:sldId id="264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BE3A3-15C2-4788-90C3-A02D81502110}" type="datetimeFigureOut">
              <a:rPr lang="ru-RU" smtClean="0"/>
              <a:t>06.07.2014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0728D-C2ED-4A37-A8ED-6DDA5C143B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3"/>
                </a:solidFill>
                <a:latin typeface="Burlak" pitchFamily="66" charset="0"/>
              </a:rPr>
              <a:t>Решение задач по теме: «Многогранники : Призма».</a:t>
            </a:r>
            <a:endParaRPr lang="ru-RU" b="1" dirty="0">
              <a:solidFill>
                <a:schemeClr val="accent3"/>
              </a:solidFill>
              <a:latin typeface="Burlak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0000FF"/>
                </a:solidFill>
              </a:rPr>
              <a:t>Задача № </a:t>
            </a:r>
            <a:r>
              <a:rPr lang="ru-RU" sz="4000" dirty="0" smtClean="0">
                <a:solidFill>
                  <a:srgbClr val="0000FF"/>
                </a:solidFill>
              </a:rPr>
              <a:t>2</a:t>
            </a:r>
            <a:endParaRPr lang="ru-RU" sz="4000" dirty="0" smtClean="0">
              <a:solidFill>
                <a:srgbClr val="0000FF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6463" y="1268413"/>
            <a:ext cx="4427537" cy="50006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0000"/>
                </a:solidFill>
              </a:rPr>
              <a:t>План: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FF"/>
                </a:solidFill>
              </a:rPr>
              <a:t>1)</a:t>
            </a:r>
            <a:r>
              <a:rPr lang="en-US" smtClean="0">
                <a:solidFill>
                  <a:srgbClr val="0000FF"/>
                </a:solidFill>
              </a:rPr>
              <a:t> </a:t>
            </a:r>
            <a:r>
              <a:rPr lang="ru-RU" smtClean="0">
                <a:solidFill>
                  <a:srgbClr val="0000FF"/>
                </a:solidFill>
              </a:rPr>
              <a:t>доказать: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FF"/>
                </a:solidFill>
              </a:rPr>
              <a:t> </a:t>
            </a:r>
            <a:r>
              <a:rPr lang="en-US" smtClean="0">
                <a:solidFill>
                  <a:srgbClr val="0000FF"/>
                </a:solidFill>
              </a:rPr>
              <a:t>  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∆АА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В- прямоуг.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 startAt="2"/>
            </a:pPr>
            <a:r>
              <a:rPr lang="ru-RU" smtClean="0">
                <a:solidFill>
                  <a:srgbClr val="0000FF"/>
                </a:solidFill>
                <a:cs typeface="Arial" charset="0"/>
              </a:rPr>
              <a:t>найти А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В;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FF"/>
                </a:solidFill>
                <a:cs typeface="Arial" charset="0"/>
              </a:rPr>
              <a:t>3)доказать: А</a:t>
            </a:r>
            <a:r>
              <a:rPr lang="ru-RU" sz="28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В=ВС</a:t>
            </a:r>
            <a:r>
              <a:rPr lang="ru-RU" sz="2800" b="1" smtClean="0">
                <a:solidFill>
                  <a:srgbClr val="0000FF"/>
                </a:solidFill>
                <a:cs typeface="Arial" charset="0"/>
              </a:rPr>
              <a:t>1;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FF"/>
                </a:solidFill>
                <a:cs typeface="Arial" charset="0"/>
              </a:rPr>
              <a:t>4) найти по формуле Герона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 S ∆A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C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B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00FF"/>
                </a:solidFill>
                <a:cs typeface="Arial" charset="0"/>
              </a:rPr>
              <a:t>S=√p (p-a) (p -b) (p -c)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FF"/>
                </a:solidFill>
                <a:cs typeface="Arial" charset="0"/>
              </a:rPr>
              <a:t>где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p=1/2(a+b+c).</a:t>
            </a:r>
            <a:endParaRPr lang="ru-RU" smtClean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 rot="-10036698">
            <a:off x="539750" y="5157788"/>
            <a:ext cx="3408363" cy="1223962"/>
          </a:xfrm>
          <a:prstGeom prst="triangle">
            <a:avLst>
              <a:gd name="adj" fmla="val 4803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rot="-9878169">
            <a:off x="539750" y="2133600"/>
            <a:ext cx="3333750" cy="1303338"/>
          </a:xfrm>
          <a:prstGeom prst="triangle">
            <a:avLst>
              <a:gd name="adj" fmla="val 4244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755650" y="1700213"/>
            <a:ext cx="0" cy="309721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995738" y="2636838"/>
            <a:ext cx="0" cy="287972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2195513" y="3500438"/>
            <a:ext cx="73025" cy="288131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79475" y="534193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9900"/>
                </a:solidFill>
              </a:rPr>
              <a:t>8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23850" y="3429000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2195513" y="2636838"/>
            <a:ext cx="1728787" cy="374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755650" y="1700213"/>
            <a:ext cx="1439863" cy="46815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755650" y="1700213"/>
            <a:ext cx="3168650" cy="8651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31775" y="483711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392363" y="6256338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4264025" y="52482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31775" y="85566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А1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124075" y="2708275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В1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3924300" y="200818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С1</a:t>
            </a: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755650" y="4221163"/>
            <a:ext cx="28733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1042988" y="4581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H="1">
            <a:off x="1116013" y="1989138"/>
            <a:ext cx="5762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 flipH="1">
            <a:off x="1331913" y="2205038"/>
            <a:ext cx="10080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1692275" y="2492375"/>
            <a:ext cx="1584325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H="1">
            <a:off x="1908175" y="3573463"/>
            <a:ext cx="151130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H="1">
            <a:off x="1403350" y="5589588"/>
            <a:ext cx="144463" cy="71437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987675" y="5876925"/>
            <a:ext cx="215900" cy="21590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 flipH="1">
            <a:off x="2987675" y="5229225"/>
            <a:ext cx="144463" cy="144463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8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3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8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1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4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 animBg="1"/>
      <p:bldP spid="16389" grpId="0" animBg="1"/>
      <p:bldP spid="16390" grpId="0" animBg="1"/>
      <p:bldP spid="16391" grpId="0" animBg="1"/>
      <p:bldP spid="16392" grpId="0" animBg="1"/>
      <p:bldP spid="16393" grpId="0"/>
      <p:bldP spid="16395" grpId="0" animBg="1"/>
      <p:bldP spid="16396" grpId="0" animBg="1"/>
      <p:bldP spid="16397" grpId="0" animBg="1"/>
      <p:bldP spid="16398" grpId="0"/>
      <p:bldP spid="16399" grpId="0"/>
      <p:bldP spid="16400" grpId="0"/>
      <p:bldP spid="16401" grpId="0"/>
      <p:bldP spid="16402" grpId="0"/>
      <p:bldP spid="16403" grpId="0"/>
      <p:bldP spid="16404" grpId="0" animBg="1"/>
      <p:bldP spid="16405" grpId="0" animBg="1"/>
      <p:bldP spid="16406" grpId="0" animBg="1"/>
      <p:bldP spid="16407" grpId="0" animBg="1"/>
      <p:bldP spid="16408" grpId="0" animBg="1"/>
      <p:bldP spid="16409" grpId="0" animBg="1"/>
      <p:bldP spid="16410" grpId="0" animBg="1"/>
      <p:bldP spid="16411" grpId="0" animBg="1"/>
      <p:bldP spid="164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0000FF"/>
                </a:solidFill>
              </a:rPr>
              <a:t>Задача № </a:t>
            </a:r>
            <a:r>
              <a:rPr lang="ru-RU" sz="4000" dirty="0" smtClean="0">
                <a:solidFill>
                  <a:srgbClr val="0000FF"/>
                </a:solidFill>
              </a:rPr>
              <a:t>2</a:t>
            </a:r>
            <a:endParaRPr lang="ru-RU" sz="4000" dirty="0" smtClean="0">
              <a:solidFill>
                <a:srgbClr val="0000F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6463" y="1268413"/>
            <a:ext cx="4427537" cy="50006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solidFill>
                  <a:srgbClr val="FF0000"/>
                </a:solidFill>
              </a:rPr>
              <a:t>Решение: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∆АА</a:t>
            </a:r>
            <a:r>
              <a:rPr lang="ru-RU" sz="16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В- прямоуг.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Т.к. АА</a:t>
            </a:r>
            <a:r>
              <a:rPr lang="ru-RU" sz="18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┴ пл. АВС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(по усл. призма правильная)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2) А</a:t>
            </a:r>
            <a:r>
              <a:rPr lang="ru-RU" sz="16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В=√АА</a:t>
            </a:r>
            <a:r>
              <a:rPr lang="ru-RU" sz="18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²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+АВ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²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- по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Т. Пифагора.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А</a:t>
            </a:r>
            <a:r>
              <a:rPr lang="ru-RU" sz="18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В=√6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²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+8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²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=10</a:t>
            </a:r>
            <a:endParaRPr lang="en-US" sz="2000" b="1" smtClean="0">
              <a:solidFill>
                <a:srgbClr val="0000FF"/>
              </a:solidFill>
              <a:cs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3) А</a:t>
            </a:r>
            <a:r>
              <a:rPr lang="ru-RU" sz="18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В=ВС</a:t>
            </a:r>
            <a:r>
              <a:rPr lang="ru-RU" sz="1800" b="1" smtClean="0">
                <a:solidFill>
                  <a:srgbClr val="0000FF"/>
                </a:solidFill>
                <a:cs typeface="Arial" charset="0"/>
              </a:rPr>
              <a:t>1; т.к. ∆АА1В=∆ВСС1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1800" b="1" smtClean="0">
                <a:solidFill>
                  <a:srgbClr val="0000FF"/>
                </a:solidFill>
                <a:cs typeface="Arial" charset="0"/>
              </a:rPr>
              <a:t>- по двум катетам.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4) по формуле Герона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 S ∆A</a:t>
            </a:r>
            <a:r>
              <a:rPr lang="en-US" sz="16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C</a:t>
            </a:r>
            <a:r>
              <a:rPr lang="en-US" sz="1600" b="1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B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S=√p (p-a) (p -b) (p -c)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,</a:t>
            </a:r>
            <a:endParaRPr lang="en-US" sz="2000" b="1" smtClean="0">
              <a:solidFill>
                <a:srgbClr val="0000FF"/>
              </a:solidFill>
              <a:cs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где 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p=1/2(a+b+c)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=1/2(10+10+8)=14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S=√14*(14-10)*(14-10)*(14-8)=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=√14*4*4*6=4*2√21=8√21 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см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²</a:t>
            </a:r>
            <a:endParaRPr lang="ru-RU" sz="2000" b="1" smtClean="0">
              <a:solidFill>
                <a:srgbClr val="0000FF"/>
              </a:solidFill>
              <a:cs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Ответ: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S=8√21 </a:t>
            </a:r>
            <a:r>
              <a:rPr lang="ru-RU" sz="2000" b="1" smtClean="0">
                <a:solidFill>
                  <a:srgbClr val="0000FF"/>
                </a:solidFill>
                <a:cs typeface="Arial" charset="0"/>
              </a:rPr>
              <a:t>см</a:t>
            </a:r>
            <a:r>
              <a:rPr lang="en-US" sz="2000" b="1" smtClean="0">
                <a:solidFill>
                  <a:srgbClr val="0000FF"/>
                </a:solidFill>
                <a:cs typeface="Arial" charset="0"/>
              </a:rPr>
              <a:t>²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 rot="-10036698">
            <a:off x="539750" y="5157788"/>
            <a:ext cx="3408363" cy="1223962"/>
          </a:xfrm>
          <a:prstGeom prst="triangle">
            <a:avLst>
              <a:gd name="adj" fmla="val 4803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 rot="-9878169">
            <a:off x="539750" y="2133600"/>
            <a:ext cx="3333750" cy="1303338"/>
          </a:xfrm>
          <a:prstGeom prst="triangle">
            <a:avLst>
              <a:gd name="adj" fmla="val 4244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755650" y="1700213"/>
            <a:ext cx="0" cy="309721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3995738" y="2636838"/>
            <a:ext cx="0" cy="287972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2195513" y="3500438"/>
            <a:ext cx="73025" cy="2881312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79475" y="534193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9900"/>
                </a:solidFill>
              </a:rPr>
              <a:t>8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23850" y="3429000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195513" y="2636838"/>
            <a:ext cx="1728787" cy="374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755650" y="1700213"/>
            <a:ext cx="1439863" cy="46815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755650" y="1700213"/>
            <a:ext cx="3168650" cy="8651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31775" y="483711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392363" y="6256338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4264025" y="52482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31775" y="85566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А1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124075" y="2708275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В1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3924300" y="200818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С1</a:t>
            </a:r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755650" y="4221163"/>
            <a:ext cx="28733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1042988" y="4581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H="1">
            <a:off x="1116013" y="1989138"/>
            <a:ext cx="5762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H="1">
            <a:off x="1331913" y="2205038"/>
            <a:ext cx="10080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 flipH="1">
            <a:off x="1692275" y="2492375"/>
            <a:ext cx="1584325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H="1">
            <a:off x="1908175" y="3573463"/>
            <a:ext cx="151130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>
            <a:off x="1403350" y="5589588"/>
            <a:ext cx="144463" cy="71437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987675" y="5876925"/>
            <a:ext cx="215900" cy="21590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2987675" y="5229225"/>
            <a:ext cx="144463" cy="144463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6" name="Text Box 4"/>
          <p:cNvSpPr txBox="1">
            <a:spLocks noChangeArrowheads="1"/>
          </p:cNvSpPr>
          <p:nvPr/>
        </p:nvSpPr>
        <p:spPr bwMode="auto">
          <a:xfrm>
            <a:off x="228600" y="76200"/>
            <a:ext cx="8915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                 Основанием прямого параллелепипеда является ромб с диагоналями 10 см и 24 см, а высота параллелепипеда 10 см. Найдите большую диагональ параллелепипеда.</a:t>
            </a:r>
          </a:p>
        </p:txBody>
      </p:sp>
      <p:sp>
        <p:nvSpPr>
          <p:cNvPr id="658437" name="Freeform 5"/>
          <p:cNvSpPr>
            <a:spLocks/>
          </p:cNvSpPr>
          <p:nvPr/>
        </p:nvSpPr>
        <p:spPr bwMode="auto">
          <a:xfrm>
            <a:off x="2489200" y="2032000"/>
            <a:ext cx="2463800" cy="345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" y="2176"/>
              </a:cxn>
              <a:cxn ang="0">
                <a:pos x="1552" y="2128"/>
              </a:cxn>
            </a:cxnLst>
            <a:rect l="0" t="0" r="r" b="b"/>
            <a:pathLst>
              <a:path w="1552" h="2176">
                <a:moveTo>
                  <a:pt x="0" y="0"/>
                </a:moveTo>
                <a:lnTo>
                  <a:pt x="64" y="2176"/>
                </a:lnTo>
                <a:lnTo>
                  <a:pt x="1552" y="2128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38" name="Text Box 6"/>
          <p:cNvSpPr txBox="1">
            <a:spLocks noChangeArrowheads="1"/>
          </p:cNvSpPr>
          <p:nvPr/>
        </p:nvSpPr>
        <p:spPr bwMode="auto">
          <a:xfrm>
            <a:off x="0" y="76200"/>
            <a:ext cx="813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 3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8439" name="Text Box 7"/>
          <p:cNvSpPr txBox="1">
            <a:spLocks noChangeArrowheads="1"/>
          </p:cNvSpPr>
          <p:nvPr/>
        </p:nvSpPr>
        <p:spPr bwMode="auto">
          <a:xfrm>
            <a:off x="3352800" y="6324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</a:t>
            </a:r>
          </a:p>
        </p:txBody>
      </p:sp>
      <p:sp>
        <p:nvSpPr>
          <p:cNvPr id="658440" name="Text Box 8"/>
          <p:cNvSpPr txBox="1">
            <a:spLocks noChangeArrowheads="1"/>
          </p:cNvSpPr>
          <p:nvPr/>
        </p:nvSpPr>
        <p:spPr bwMode="auto">
          <a:xfrm>
            <a:off x="4876800" y="5257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658441" name="Text Box 9"/>
          <p:cNvSpPr txBox="1">
            <a:spLocks noChangeArrowheads="1"/>
          </p:cNvSpPr>
          <p:nvPr/>
        </p:nvSpPr>
        <p:spPr bwMode="auto">
          <a:xfrm>
            <a:off x="381000" y="2667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А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58442" name="Text Box 10"/>
          <p:cNvSpPr txBox="1">
            <a:spLocks noChangeArrowheads="1"/>
          </p:cNvSpPr>
          <p:nvPr/>
        </p:nvSpPr>
        <p:spPr bwMode="auto">
          <a:xfrm>
            <a:off x="2057400" y="167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D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58443" name="Text Box 11"/>
          <p:cNvSpPr txBox="1">
            <a:spLocks noChangeArrowheads="1"/>
          </p:cNvSpPr>
          <p:nvPr/>
        </p:nvSpPr>
        <p:spPr bwMode="auto">
          <a:xfrm>
            <a:off x="4648200" y="1600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С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58444" name="Text Box 12"/>
          <p:cNvSpPr txBox="1">
            <a:spLocks noChangeArrowheads="1"/>
          </p:cNvSpPr>
          <p:nvPr/>
        </p:nvSpPr>
        <p:spPr bwMode="auto">
          <a:xfrm>
            <a:off x="2895600" y="2667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58445" name="Freeform 13"/>
          <p:cNvSpPr>
            <a:spLocks/>
          </p:cNvSpPr>
          <p:nvPr/>
        </p:nvSpPr>
        <p:spPr bwMode="auto">
          <a:xfrm>
            <a:off x="2514600" y="2006600"/>
            <a:ext cx="914400" cy="4318000"/>
          </a:xfrm>
          <a:custGeom>
            <a:avLst/>
            <a:gdLst/>
            <a:ahLst/>
            <a:cxnLst>
              <a:cxn ang="0">
                <a:pos x="576" y="2720"/>
              </a:cxn>
              <a:cxn ang="0">
                <a:pos x="0" y="0"/>
              </a:cxn>
            </a:cxnLst>
            <a:rect l="0" t="0" r="r" b="b"/>
            <a:pathLst>
              <a:path w="576" h="2720">
                <a:moveTo>
                  <a:pt x="576" y="2720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46" name="Rectangle 14"/>
          <p:cNvSpPr>
            <a:spLocks noChangeArrowheads="1"/>
          </p:cNvSpPr>
          <p:nvPr/>
        </p:nvSpPr>
        <p:spPr bwMode="auto">
          <a:xfrm>
            <a:off x="2660650" y="35814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658448" name="Freeform 16"/>
          <p:cNvSpPr>
            <a:spLocks/>
          </p:cNvSpPr>
          <p:nvPr/>
        </p:nvSpPr>
        <p:spPr bwMode="auto">
          <a:xfrm>
            <a:off x="825500" y="5486400"/>
            <a:ext cx="1739900" cy="838200"/>
          </a:xfrm>
          <a:custGeom>
            <a:avLst/>
            <a:gdLst/>
            <a:ahLst/>
            <a:cxnLst>
              <a:cxn ang="0">
                <a:pos x="1096" y="0"/>
              </a:cxn>
              <a:cxn ang="0">
                <a:pos x="0" y="528"/>
              </a:cxn>
            </a:cxnLst>
            <a:rect l="0" t="0" r="r" b="b"/>
            <a:pathLst>
              <a:path w="1096" h="528">
                <a:moveTo>
                  <a:pt x="1096" y="0"/>
                </a:moveTo>
                <a:lnTo>
                  <a:pt x="0" y="528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49" name="Text Box 17"/>
          <p:cNvSpPr txBox="1">
            <a:spLocks noChangeArrowheads="1"/>
          </p:cNvSpPr>
          <p:nvPr/>
        </p:nvSpPr>
        <p:spPr bwMode="auto">
          <a:xfrm>
            <a:off x="2209800" y="5181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D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58450" name="Text Box 18"/>
          <p:cNvSpPr txBox="1">
            <a:spLocks noChangeArrowheads="1"/>
          </p:cNvSpPr>
          <p:nvPr/>
        </p:nvSpPr>
        <p:spPr bwMode="auto">
          <a:xfrm>
            <a:off x="533400" y="6172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А</a:t>
            </a:r>
          </a:p>
        </p:txBody>
      </p:sp>
      <p:sp>
        <p:nvSpPr>
          <p:cNvPr id="658451" name="Rectangle 19"/>
          <p:cNvSpPr>
            <a:spLocks noChangeArrowheads="1"/>
          </p:cNvSpPr>
          <p:nvPr/>
        </p:nvSpPr>
        <p:spPr bwMode="auto">
          <a:xfrm rot="-645946">
            <a:off x="1838325" y="57150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24</a:t>
            </a:r>
          </a:p>
        </p:txBody>
      </p:sp>
      <p:sp>
        <p:nvSpPr>
          <p:cNvPr id="658452" name="Rectangle 20"/>
          <p:cNvSpPr>
            <a:spLocks noChangeArrowheads="1"/>
          </p:cNvSpPr>
          <p:nvPr/>
        </p:nvSpPr>
        <p:spPr bwMode="auto">
          <a:xfrm rot="218050">
            <a:off x="2517775" y="54102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10</a:t>
            </a:r>
          </a:p>
        </p:txBody>
      </p:sp>
      <p:sp>
        <p:nvSpPr>
          <p:cNvPr id="658464" name="Rectangle 32"/>
          <p:cNvSpPr>
            <a:spLocks noChangeArrowheads="1"/>
          </p:cNvSpPr>
          <p:nvPr/>
        </p:nvSpPr>
        <p:spPr bwMode="auto">
          <a:xfrm>
            <a:off x="4953000" y="3429000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10 см</a:t>
            </a:r>
          </a:p>
        </p:txBody>
      </p:sp>
      <p:sp>
        <p:nvSpPr>
          <p:cNvPr id="658466" name="Line 34"/>
          <p:cNvSpPr>
            <a:spLocks noChangeShapeType="1"/>
          </p:cNvSpPr>
          <p:nvPr/>
        </p:nvSpPr>
        <p:spPr bwMode="auto">
          <a:xfrm>
            <a:off x="2590800" y="5486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67" name="Freeform 35"/>
          <p:cNvSpPr>
            <a:spLocks/>
          </p:cNvSpPr>
          <p:nvPr/>
        </p:nvSpPr>
        <p:spPr bwMode="auto">
          <a:xfrm>
            <a:off x="838200" y="1993900"/>
            <a:ext cx="4127500" cy="4330700"/>
          </a:xfrm>
          <a:custGeom>
            <a:avLst/>
            <a:gdLst/>
            <a:ahLst/>
            <a:cxnLst>
              <a:cxn ang="0">
                <a:pos x="0" y="2728"/>
              </a:cxn>
              <a:cxn ang="0">
                <a:pos x="2592" y="2152"/>
              </a:cxn>
              <a:cxn ang="0">
                <a:pos x="2600" y="0"/>
              </a:cxn>
              <a:cxn ang="0">
                <a:pos x="0" y="2728"/>
              </a:cxn>
            </a:cxnLst>
            <a:rect l="0" t="0" r="r" b="b"/>
            <a:pathLst>
              <a:path w="2600" h="2728">
                <a:moveTo>
                  <a:pt x="0" y="2728"/>
                </a:moveTo>
                <a:lnTo>
                  <a:pt x="2592" y="2152"/>
                </a:lnTo>
                <a:lnTo>
                  <a:pt x="2600" y="0"/>
                </a:lnTo>
                <a:lnTo>
                  <a:pt x="0" y="2728"/>
                </a:lnTo>
                <a:close/>
              </a:path>
            </a:pathLst>
          </a:custGeom>
          <a:solidFill>
            <a:srgbClr val="66FFFF">
              <a:alpha val="39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60" name="Freeform 28"/>
          <p:cNvSpPr>
            <a:spLocks/>
          </p:cNvSpPr>
          <p:nvPr/>
        </p:nvSpPr>
        <p:spPr bwMode="auto">
          <a:xfrm>
            <a:off x="3327400" y="1981200"/>
            <a:ext cx="1625600" cy="4267200"/>
          </a:xfrm>
          <a:custGeom>
            <a:avLst/>
            <a:gdLst/>
            <a:ahLst/>
            <a:cxnLst>
              <a:cxn ang="0">
                <a:pos x="1024" y="0"/>
              </a:cxn>
              <a:cxn ang="0">
                <a:pos x="0" y="720"/>
              </a:cxn>
              <a:cxn ang="0">
                <a:pos x="64" y="2688"/>
              </a:cxn>
            </a:cxnLst>
            <a:rect l="0" t="0" r="r" b="b"/>
            <a:pathLst>
              <a:path w="1024" h="2688">
                <a:moveTo>
                  <a:pt x="1024" y="0"/>
                </a:moveTo>
                <a:lnTo>
                  <a:pt x="0" y="720"/>
                </a:lnTo>
                <a:lnTo>
                  <a:pt x="64" y="2688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61" name="Freeform 29"/>
          <p:cNvSpPr>
            <a:spLocks/>
          </p:cNvSpPr>
          <p:nvPr/>
        </p:nvSpPr>
        <p:spPr bwMode="auto">
          <a:xfrm>
            <a:off x="838200" y="2006600"/>
            <a:ext cx="4114800" cy="4318000"/>
          </a:xfrm>
          <a:custGeom>
            <a:avLst/>
            <a:gdLst/>
            <a:ahLst/>
            <a:cxnLst>
              <a:cxn ang="0">
                <a:pos x="0" y="2720"/>
              </a:cxn>
              <a:cxn ang="0">
                <a:pos x="2592" y="0"/>
              </a:cxn>
            </a:cxnLst>
            <a:rect l="0" t="0" r="r" b="b"/>
            <a:pathLst>
              <a:path w="2592" h="2720">
                <a:moveTo>
                  <a:pt x="0" y="2720"/>
                </a:moveTo>
                <a:lnTo>
                  <a:pt x="2592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65" name="Line 33"/>
          <p:cNvSpPr>
            <a:spLocks noChangeShapeType="1"/>
          </p:cNvSpPr>
          <p:nvPr/>
        </p:nvSpPr>
        <p:spPr bwMode="auto">
          <a:xfrm flipV="1">
            <a:off x="838200" y="5410200"/>
            <a:ext cx="41148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59" name="Freeform 27"/>
          <p:cNvSpPr>
            <a:spLocks/>
          </p:cNvSpPr>
          <p:nvPr/>
        </p:nvSpPr>
        <p:spPr bwMode="auto">
          <a:xfrm>
            <a:off x="838200" y="1981200"/>
            <a:ext cx="4114800" cy="4343400"/>
          </a:xfrm>
          <a:custGeom>
            <a:avLst/>
            <a:gdLst/>
            <a:ahLst/>
            <a:cxnLst>
              <a:cxn ang="0">
                <a:pos x="1584" y="720"/>
              </a:cxn>
              <a:cxn ang="0">
                <a:pos x="0" y="720"/>
              </a:cxn>
              <a:cxn ang="0">
                <a:pos x="0" y="2736"/>
              </a:cxn>
              <a:cxn ang="0">
                <a:pos x="1632" y="2736"/>
              </a:cxn>
              <a:cxn ang="0">
                <a:pos x="2592" y="2160"/>
              </a:cxn>
              <a:cxn ang="0">
                <a:pos x="2592" y="0"/>
              </a:cxn>
              <a:cxn ang="0">
                <a:pos x="1056" y="0"/>
              </a:cxn>
              <a:cxn ang="0">
                <a:pos x="0" y="720"/>
              </a:cxn>
            </a:cxnLst>
            <a:rect l="0" t="0" r="r" b="b"/>
            <a:pathLst>
              <a:path w="2592" h="2736">
                <a:moveTo>
                  <a:pt x="1584" y="720"/>
                </a:moveTo>
                <a:lnTo>
                  <a:pt x="0" y="720"/>
                </a:lnTo>
                <a:lnTo>
                  <a:pt x="0" y="2736"/>
                </a:lnTo>
                <a:lnTo>
                  <a:pt x="1632" y="2736"/>
                </a:lnTo>
                <a:lnTo>
                  <a:pt x="2592" y="2160"/>
                </a:lnTo>
                <a:lnTo>
                  <a:pt x="2592" y="0"/>
                </a:lnTo>
                <a:lnTo>
                  <a:pt x="1056" y="0"/>
                </a:lnTo>
                <a:lnTo>
                  <a:pt x="0" y="72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8468" name="Freeform 36"/>
          <p:cNvSpPr>
            <a:spLocks/>
          </p:cNvSpPr>
          <p:nvPr/>
        </p:nvSpPr>
        <p:spPr bwMode="auto">
          <a:xfrm>
            <a:off x="4559300" y="4953000"/>
            <a:ext cx="393700" cy="533400"/>
          </a:xfrm>
          <a:custGeom>
            <a:avLst/>
            <a:gdLst/>
            <a:ahLst/>
            <a:cxnLst>
              <a:cxn ang="0">
                <a:pos x="248" y="0"/>
              </a:cxn>
              <a:cxn ang="0">
                <a:pos x="0" y="72"/>
              </a:cxn>
              <a:cxn ang="0">
                <a:pos x="8" y="336"/>
              </a:cxn>
            </a:cxnLst>
            <a:rect l="0" t="0" r="r" b="b"/>
            <a:pathLst>
              <a:path w="248" h="336">
                <a:moveTo>
                  <a:pt x="248" y="0"/>
                </a:moveTo>
                <a:lnTo>
                  <a:pt x="0" y="72"/>
                </a:lnTo>
                <a:lnTo>
                  <a:pt x="8" y="33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58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5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500"/>
                                        <p:tgtEl>
                                          <p:spTgt spid="65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84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45" grpId="0" animBg="1"/>
      <p:bldP spid="658446" grpId="0"/>
      <p:bldP spid="658467" grpId="0" animBg="1"/>
      <p:bldP spid="6584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981200" y="1828800"/>
            <a:ext cx="2590800" cy="3810000"/>
            <a:chOff x="1248" y="1440"/>
            <a:chExt cx="1632" cy="2400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1248" y="1440"/>
              <a:ext cx="1632" cy="2400"/>
              <a:chOff x="1248" y="1440"/>
              <a:chExt cx="1632" cy="2400"/>
            </a:xfrm>
          </p:grpSpPr>
          <p:sp>
            <p:nvSpPr>
              <p:cNvPr id="660498" name="Freeform 18"/>
              <p:cNvSpPr>
                <a:spLocks/>
              </p:cNvSpPr>
              <p:nvPr/>
            </p:nvSpPr>
            <p:spPr bwMode="auto">
              <a:xfrm>
                <a:off x="1248" y="1440"/>
                <a:ext cx="1104" cy="1776"/>
              </a:xfrm>
              <a:custGeom>
                <a:avLst/>
                <a:gdLst/>
                <a:ahLst/>
                <a:cxnLst>
                  <a:cxn ang="0">
                    <a:pos x="1104" y="1776"/>
                  </a:cxn>
                  <a:cxn ang="0">
                    <a:pos x="48" y="1776"/>
                  </a:cxn>
                  <a:cxn ang="0">
                    <a:pos x="0" y="0"/>
                  </a:cxn>
                  <a:cxn ang="0">
                    <a:pos x="1056" y="0"/>
                  </a:cxn>
                  <a:cxn ang="0">
                    <a:pos x="1104" y="1776"/>
                  </a:cxn>
                </a:cxnLst>
                <a:rect l="0" t="0" r="r" b="b"/>
                <a:pathLst>
                  <a:path w="1104" h="1776">
                    <a:moveTo>
                      <a:pt x="1104" y="1776"/>
                    </a:moveTo>
                    <a:lnTo>
                      <a:pt x="48" y="1776"/>
                    </a:lnTo>
                    <a:lnTo>
                      <a:pt x="0" y="0"/>
                    </a:lnTo>
                    <a:lnTo>
                      <a:pt x="1056" y="0"/>
                    </a:lnTo>
                    <a:lnTo>
                      <a:pt x="1104" y="1776"/>
                    </a:lnTo>
                    <a:close/>
                  </a:path>
                </a:pathLst>
              </a:custGeom>
              <a:solidFill>
                <a:srgbClr val="FF00FF">
                  <a:alpha val="34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0496" name="Freeform 16"/>
              <p:cNvSpPr>
                <a:spLocks/>
              </p:cNvSpPr>
              <p:nvPr/>
            </p:nvSpPr>
            <p:spPr bwMode="auto">
              <a:xfrm>
                <a:off x="2304" y="1440"/>
                <a:ext cx="576" cy="2400"/>
              </a:xfrm>
              <a:custGeom>
                <a:avLst/>
                <a:gdLst/>
                <a:ahLst/>
                <a:cxnLst>
                  <a:cxn ang="0">
                    <a:pos x="576" y="2400"/>
                  </a:cxn>
                  <a:cxn ang="0">
                    <a:pos x="520" y="600"/>
                  </a:cxn>
                  <a:cxn ang="0">
                    <a:pos x="0" y="0"/>
                  </a:cxn>
                  <a:cxn ang="0">
                    <a:pos x="48" y="1776"/>
                  </a:cxn>
                  <a:cxn ang="0">
                    <a:pos x="576" y="2400"/>
                  </a:cxn>
                </a:cxnLst>
                <a:rect l="0" t="0" r="r" b="b"/>
                <a:pathLst>
                  <a:path w="576" h="2400">
                    <a:moveTo>
                      <a:pt x="576" y="2400"/>
                    </a:moveTo>
                    <a:lnTo>
                      <a:pt x="520" y="600"/>
                    </a:lnTo>
                    <a:lnTo>
                      <a:pt x="0" y="0"/>
                    </a:lnTo>
                    <a:lnTo>
                      <a:pt x="48" y="1776"/>
                    </a:lnTo>
                    <a:lnTo>
                      <a:pt x="576" y="2400"/>
                    </a:lnTo>
                    <a:close/>
                  </a:path>
                </a:pathLst>
              </a:custGeom>
              <a:solidFill>
                <a:srgbClr val="FF00FF">
                  <a:alpha val="36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60505" name="Line 25"/>
            <p:cNvSpPr>
              <a:spLocks noChangeShapeType="1"/>
            </p:cNvSpPr>
            <p:nvPr/>
          </p:nvSpPr>
          <p:spPr bwMode="auto">
            <a:xfrm>
              <a:off x="2304" y="1440"/>
              <a:ext cx="48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489" name="Freeform 9"/>
          <p:cNvSpPr>
            <a:spLocks/>
          </p:cNvSpPr>
          <p:nvPr/>
        </p:nvSpPr>
        <p:spPr bwMode="auto">
          <a:xfrm>
            <a:off x="1066800" y="2819400"/>
            <a:ext cx="3505200" cy="2819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776"/>
              </a:cxn>
              <a:cxn ang="0">
                <a:pos x="2208" y="1776"/>
              </a:cxn>
              <a:cxn ang="0">
                <a:pos x="2160" y="0"/>
              </a:cxn>
            </a:cxnLst>
            <a:rect l="0" t="0" r="r" b="b"/>
            <a:pathLst>
              <a:path w="2208" h="1776">
                <a:moveTo>
                  <a:pt x="0" y="0"/>
                </a:moveTo>
                <a:lnTo>
                  <a:pt x="48" y="1776"/>
                </a:lnTo>
                <a:lnTo>
                  <a:pt x="2208" y="1776"/>
                </a:lnTo>
                <a:lnTo>
                  <a:pt x="21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482" name="Text Box 2"/>
          <p:cNvSpPr txBox="1">
            <a:spLocks noChangeArrowheads="1"/>
          </p:cNvSpPr>
          <p:nvPr/>
        </p:nvSpPr>
        <p:spPr bwMode="auto">
          <a:xfrm>
            <a:off x="228600" y="76200"/>
            <a:ext cx="8915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            Основанием прямой призмы является равнобедренная трапеция с основаниями 25 см и 9 см и высотой 8 см. Найдите двугранные углы при боковых ребрах призмы.</a:t>
            </a:r>
          </a:p>
        </p:txBody>
      </p:sp>
      <p:sp>
        <p:nvSpPr>
          <p:cNvPr id="660483" name="Text Box 3"/>
          <p:cNvSpPr txBox="1">
            <a:spLocks noChangeArrowheads="1"/>
          </p:cNvSpPr>
          <p:nvPr/>
        </p:nvSpPr>
        <p:spPr bwMode="auto">
          <a:xfrm>
            <a:off x="0" y="76200"/>
            <a:ext cx="813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 4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0485" name="Freeform 5"/>
          <p:cNvSpPr>
            <a:spLocks/>
          </p:cNvSpPr>
          <p:nvPr/>
        </p:nvSpPr>
        <p:spPr bwMode="auto">
          <a:xfrm>
            <a:off x="1143000" y="4648200"/>
            <a:ext cx="3429000" cy="990600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1632" y="0"/>
              </a:cxn>
              <a:cxn ang="0">
                <a:pos x="2160" y="720"/>
              </a:cxn>
              <a:cxn ang="0">
                <a:pos x="0" y="720"/>
              </a:cxn>
              <a:cxn ang="0">
                <a:pos x="576" y="0"/>
              </a:cxn>
            </a:cxnLst>
            <a:rect l="0" t="0" r="r" b="b"/>
            <a:pathLst>
              <a:path w="2160" h="720">
                <a:moveTo>
                  <a:pt x="576" y="0"/>
                </a:moveTo>
                <a:lnTo>
                  <a:pt x="1632" y="0"/>
                </a:lnTo>
                <a:lnTo>
                  <a:pt x="2160" y="720"/>
                </a:lnTo>
                <a:lnTo>
                  <a:pt x="0" y="720"/>
                </a:lnTo>
                <a:lnTo>
                  <a:pt x="576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486" name="Freeform 6"/>
          <p:cNvSpPr>
            <a:spLocks/>
          </p:cNvSpPr>
          <p:nvPr/>
        </p:nvSpPr>
        <p:spPr bwMode="auto">
          <a:xfrm>
            <a:off x="1143000" y="4648200"/>
            <a:ext cx="342900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576" y="0"/>
              </a:cxn>
              <a:cxn ang="0">
                <a:pos x="1632" y="0"/>
              </a:cxn>
              <a:cxn ang="0">
                <a:pos x="2160" y="624"/>
              </a:cxn>
            </a:cxnLst>
            <a:rect l="0" t="0" r="r" b="b"/>
            <a:pathLst>
              <a:path w="2160" h="624">
                <a:moveTo>
                  <a:pt x="0" y="624"/>
                </a:moveTo>
                <a:lnTo>
                  <a:pt x="576" y="0"/>
                </a:lnTo>
                <a:lnTo>
                  <a:pt x="1632" y="0"/>
                </a:lnTo>
                <a:lnTo>
                  <a:pt x="2160" y="62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487" name="Line 7"/>
          <p:cNvSpPr>
            <a:spLocks noChangeShapeType="1"/>
          </p:cNvSpPr>
          <p:nvPr/>
        </p:nvSpPr>
        <p:spPr bwMode="auto">
          <a:xfrm>
            <a:off x="1981200" y="1828800"/>
            <a:ext cx="76200" cy="2819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488" name="Line 8"/>
          <p:cNvSpPr>
            <a:spLocks noChangeShapeType="1"/>
          </p:cNvSpPr>
          <p:nvPr/>
        </p:nvSpPr>
        <p:spPr bwMode="auto">
          <a:xfrm>
            <a:off x="3657600" y="1828800"/>
            <a:ext cx="76200" cy="2819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490" name="Rectangle 10"/>
          <p:cNvSpPr>
            <a:spLocks noChangeArrowheads="1"/>
          </p:cNvSpPr>
          <p:nvPr/>
        </p:nvSpPr>
        <p:spPr bwMode="auto">
          <a:xfrm>
            <a:off x="2590800" y="55626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25</a:t>
            </a:r>
          </a:p>
        </p:txBody>
      </p:sp>
      <p:sp>
        <p:nvSpPr>
          <p:cNvPr id="660491" name="Rectangle 11"/>
          <p:cNvSpPr>
            <a:spLocks noChangeArrowheads="1"/>
          </p:cNvSpPr>
          <p:nvPr/>
        </p:nvSpPr>
        <p:spPr bwMode="auto">
          <a:xfrm>
            <a:off x="2667000" y="4267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9</a:t>
            </a:r>
          </a:p>
        </p:txBody>
      </p:sp>
      <p:sp>
        <p:nvSpPr>
          <p:cNvPr id="660492" name="Rectangle 12"/>
          <p:cNvSpPr>
            <a:spLocks noChangeArrowheads="1"/>
          </p:cNvSpPr>
          <p:nvPr/>
        </p:nvSpPr>
        <p:spPr bwMode="auto">
          <a:xfrm>
            <a:off x="1779588" y="49657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8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905000" y="4648200"/>
            <a:ext cx="161925" cy="990600"/>
            <a:chOff x="1200" y="3216"/>
            <a:chExt cx="102" cy="624"/>
          </a:xfrm>
        </p:grpSpPr>
        <p:sp>
          <p:nvSpPr>
            <p:cNvPr id="660493" name="Freeform 13"/>
            <p:cNvSpPr>
              <a:spLocks/>
            </p:cNvSpPr>
            <p:nvPr/>
          </p:nvSpPr>
          <p:spPr bwMode="auto">
            <a:xfrm>
              <a:off x="1296" y="3216"/>
              <a:ext cx="6" cy="6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18"/>
                </a:cxn>
              </a:cxnLst>
              <a:rect l="0" t="0" r="r" b="b"/>
              <a:pathLst>
                <a:path w="6" h="618">
                  <a:moveTo>
                    <a:pt x="0" y="0"/>
                  </a:moveTo>
                  <a:lnTo>
                    <a:pt x="6" y="618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60494" name="Freeform 14"/>
            <p:cNvSpPr>
              <a:spLocks/>
            </p:cNvSpPr>
            <p:nvPr/>
          </p:nvSpPr>
          <p:spPr bwMode="auto">
            <a:xfrm>
              <a:off x="1200" y="3744"/>
              <a:ext cx="96" cy="96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0"/>
                </a:cxn>
                <a:cxn ang="0">
                  <a:pos x="0" y="96"/>
                </a:cxn>
              </a:cxnLst>
              <a:rect l="0" t="0" r="r" b="b"/>
              <a:pathLst>
                <a:path w="96" h="96">
                  <a:moveTo>
                    <a:pt x="96" y="0"/>
                  </a:moveTo>
                  <a:lnTo>
                    <a:pt x="0" y="0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00" name="Freeform 20"/>
          <p:cNvSpPr>
            <a:spLocks/>
          </p:cNvSpPr>
          <p:nvPr/>
        </p:nvSpPr>
        <p:spPr bwMode="auto">
          <a:xfrm>
            <a:off x="3314700" y="1816100"/>
            <a:ext cx="609600" cy="363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92"/>
              </a:cxn>
              <a:cxn ang="0">
                <a:pos x="384" y="224"/>
              </a:cxn>
            </a:cxnLst>
            <a:rect l="0" t="0" r="r" b="b"/>
            <a:pathLst>
              <a:path w="384" h="229">
                <a:moveTo>
                  <a:pt x="0" y="0"/>
                </a:moveTo>
                <a:cubicBezTo>
                  <a:pt x="24" y="32"/>
                  <a:pt x="80" y="155"/>
                  <a:pt x="144" y="192"/>
                </a:cubicBezTo>
                <a:cubicBezTo>
                  <a:pt x="208" y="229"/>
                  <a:pt x="334" y="217"/>
                  <a:pt x="384" y="2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484" name="Freeform 4"/>
          <p:cNvSpPr>
            <a:spLocks/>
          </p:cNvSpPr>
          <p:nvPr/>
        </p:nvSpPr>
        <p:spPr bwMode="auto">
          <a:xfrm>
            <a:off x="1066800" y="1828800"/>
            <a:ext cx="3429000" cy="990600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1632" y="0"/>
              </a:cxn>
              <a:cxn ang="0">
                <a:pos x="2160" y="720"/>
              </a:cxn>
              <a:cxn ang="0">
                <a:pos x="0" y="720"/>
              </a:cxn>
              <a:cxn ang="0">
                <a:pos x="576" y="0"/>
              </a:cxn>
            </a:cxnLst>
            <a:rect l="0" t="0" r="r" b="b"/>
            <a:pathLst>
              <a:path w="2160" h="720">
                <a:moveTo>
                  <a:pt x="576" y="0"/>
                </a:moveTo>
                <a:lnTo>
                  <a:pt x="1632" y="0"/>
                </a:lnTo>
                <a:lnTo>
                  <a:pt x="2160" y="720"/>
                </a:lnTo>
                <a:lnTo>
                  <a:pt x="0" y="720"/>
                </a:lnTo>
                <a:lnTo>
                  <a:pt x="576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4068763" y="2505075"/>
            <a:ext cx="231775" cy="314325"/>
            <a:chOff x="2563" y="1866"/>
            <a:chExt cx="146" cy="198"/>
          </a:xfrm>
        </p:grpSpPr>
        <p:sp>
          <p:nvSpPr>
            <p:cNvPr id="660507" name="Freeform 27"/>
            <p:cNvSpPr>
              <a:spLocks/>
            </p:cNvSpPr>
            <p:nvPr/>
          </p:nvSpPr>
          <p:spPr bwMode="auto">
            <a:xfrm>
              <a:off x="2629" y="1908"/>
              <a:ext cx="80" cy="156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11" y="60"/>
                </a:cxn>
                <a:cxn ang="0">
                  <a:pos x="11" y="156"/>
                </a:cxn>
              </a:cxnLst>
              <a:rect l="0" t="0" r="r" b="b"/>
              <a:pathLst>
                <a:path w="80" h="156">
                  <a:moveTo>
                    <a:pt x="80" y="0"/>
                  </a:moveTo>
                  <a:cubicBezTo>
                    <a:pt x="69" y="9"/>
                    <a:pt x="22" y="34"/>
                    <a:pt x="11" y="60"/>
                  </a:cubicBezTo>
                  <a:cubicBezTo>
                    <a:pt x="0" y="86"/>
                    <a:pt x="7" y="120"/>
                    <a:pt x="11" y="156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60508" name="Freeform 28"/>
            <p:cNvSpPr>
              <a:spLocks/>
            </p:cNvSpPr>
            <p:nvPr/>
          </p:nvSpPr>
          <p:spPr bwMode="auto">
            <a:xfrm>
              <a:off x="2563" y="1866"/>
              <a:ext cx="98" cy="198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14" y="78"/>
                </a:cxn>
                <a:cxn ang="0">
                  <a:pos x="14" y="198"/>
                </a:cxn>
              </a:cxnLst>
              <a:rect l="0" t="0" r="r" b="b"/>
              <a:pathLst>
                <a:path w="98" h="198">
                  <a:moveTo>
                    <a:pt x="98" y="0"/>
                  </a:moveTo>
                  <a:cubicBezTo>
                    <a:pt x="84" y="13"/>
                    <a:pt x="28" y="45"/>
                    <a:pt x="14" y="78"/>
                  </a:cubicBezTo>
                  <a:cubicBezTo>
                    <a:pt x="0" y="111"/>
                    <a:pt x="14" y="173"/>
                    <a:pt x="14" y="198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13" name="Text Box 33"/>
          <p:cNvSpPr txBox="1">
            <a:spLocks noChangeArrowheads="1"/>
          </p:cNvSpPr>
          <p:nvPr/>
        </p:nvSpPr>
        <p:spPr bwMode="auto">
          <a:xfrm>
            <a:off x="1828800" y="5562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H</a:t>
            </a:r>
            <a:endParaRPr lang="ru-RU" sz="2400"/>
          </a:p>
        </p:txBody>
      </p:sp>
      <p:sp>
        <p:nvSpPr>
          <p:cNvPr id="660514" name="Text Box 34"/>
          <p:cNvSpPr txBox="1">
            <a:spLocks noChangeArrowheads="1"/>
          </p:cNvSpPr>
          <p:nvPr/>
        </p:nvSpPr>
        <p:spPr bwMode="auto">
          <a:xfrm>
            <a:off x="4572000" y="5562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В</a:t>
            </a:r>
          </a:p>
        </p:txBody>
      </p:sp>
      <p:sp>
        <p:nvSpPr>
          <p:cNvPr id="660515" name="Text Box 35"/>
          <p:cNvSpPr txBox="1">
            <a:spLocks noChangeArrowheads="1"/>
          </p:cNvSpPr>
          <p:nvPr/>
        </p:nvSpPr>
        <p:spPr bwMode="auto">
          <a:xfrm>
            <a:off x="3733800" y="4343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С</a:t>
            </a:r>
          </a:p>
        </p:txBody>
      </p:sp>
      <p:sp>
        <p:nvSpPr>
          <p:cNvPr id="660516" name="Text Box 36"/>
          <p:cNvSpPr txBox="1">
            <a:spLocks noChangeArrowheads="1"/>
          </p:cNvSpPr>
          <p:nvPr/>
        </p:nvSpPr>
        <p:spPr bwMode="auto">
          <a:xfrm>
            <a:off x="1676400" y="4343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  <a:endParaRPr lang="ru-RU" sz="2400"/>
          </a:p>
        </p:txBody>
      </p:sp>
      <p:sp>
        <p:nvSpPr>
          <p:cNvPr id="660517" name="Text Box 37"/>
          <p:cNvSpPr txBox="1">
            <a:spLocks noChangeArrowheads="1"/>
          </p:cNvSpPr>
          <p:nvPr/>
        </p:nvSpPr>
        <p:spPr bwMode="auto">
          <a:xfrm>
            <a:off x="609600" y="24384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А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660518" name="Text Box 38"/>
          <p:cNvSpPr txBox="1">
            <a:spLocks noChangeArrowheads="1"/>
          </p:cNvSpPr>
          <p:nvPr/>
        </p:nvSpPr>
        <p:spPr bwMode="auto">
          <a:xfrm>
            <a:off x="1600200" y="13716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660519" name="Text Box 39"/>
          <p:cNvSpPr txBox="1">
            <a:spLocks noChangeArrowheads="1"/>
          </p:cNvSpPr>
          <p:nvPr/>
        </p:nvSpPr>
        <p:spPr bwMode="auto">
          <a:xfrm>
            <a:off x="3581400" y="15240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С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660520" name="Text Box 40"/>
          <p:cNvSpPr txBox="1">
            <a:spLocks noChangeArrowheads="1"/>
          </p:cNvSpPr>
          <p:nvPr/>
        </p:nvSpPr>
        <p:spPr bwMode="auto">
          <a:xfrm>
            <a:off x="4495800" y="25908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В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660521" name="Text Box 41"/>
          <p:cNvSpPr txBox="1">
            <a:spLocks noChangeArrowheads="1"/>
          </p:cNvSpPr>
          <p:nvPr/>
        </p:nvSpPr>
        <p:spPr bwMode="auto">
          <a:xfrm>
            <a:off x="762000" y="5486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А</a:t>
            </a: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3505200" y="4648200"/>
            <a:ext cx="369888" cy="1447800"/>
            <a:chOff x="2208" y="3216"/>
            <a:chExt cx="233" cy="912"/>
          </a:xfrm>
        </p:grpSpPr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2256" y="3216"/>
              <a:ext cx="102" cy="624"/>
              <a:chOff x="1200" y="3216"/>
              <a:chExt cx="102" cy="624"/>
            </a:xfrm>
          </p:grpSpPr>
          <p:sp>
            <p:nvSpPr>
              <p:cNvPr id="660511" name="Freeform 31"/>
              <p:cNvSpPr>
                <a:spLocks/>
              </p:cNvSpPr>
              <p:nvPr/>
            </p:nvSpPr>
            <p:spPr bwMode="auto">
              <a:xfrm>
                <a:off x="1296" y="3216"/>
                <a:ext cx="6" cy="6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18"/>
                  </a:cxn>
                </a:cxnLst>
                <a:rect l="0" t="0" r="r" b="b"/>
                <a:pathLst>
                  <a:path w="6" h="618">
                    <a:moveTo>
                      <a:pt x="0" y="0"/>
                    </a:moveTo>
                    <a:lnTo>
                      <a:pt x="6" y="61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0512" name="Freeform 32"/>
              <p:cNvSpPr>
                <a:spLocks/>
              </p:cNvSpPr>
              <p:nvPr/>
            </p:nvSpPr>
            <p:spPr bwMode="auto">
              <a:xfrm>
                <a:off x="1200" y="3744"/>
                <a:ext cx="96" cy="96"/>
              </a:xfrm>
              <a:custGeom>
                <a:avLst/>
                <a:gdLst/>
                <a:ahLst/>
                <a:cxnLst>
                  <a:cxn ang="0">
                    <a:pos x="96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96" h="96">
                    <a:moveTo>
                      <a:pt x="96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60522" name="Text Box 42"/>
            <p:cNvSpPr txBox="1">
              <a:spLocks noChangeArrowheads="1"/>
            </p:cNvSpPr>
            <p:nvPr/>
          </p:nvSpPr>
          <p:spPr bwMode="auto">
            <a:xfrm>
              <a:off x="2208" y="3840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F</a:t>
              </a:r>
              <a:endParaRPr lang="ru-RU" sz="2400"/>
            </a:p>
          </p:txBody>
        </p:sp>
      </p:grpSp>
      <p:sp>
        <p:nvSpPr>
          <p:cNvPr id="660525" name="Freeform 45"/>
          <p:cNvSpPr>
            <a:spLocks/>
          </p:cNvSpPr>
          <p:nvPr/>
        </p:nvSpPr>
        <p:spPr bwMode="auto">
          <a:xfrm>
            <a:off x="1143000" y="5638800"/>
            <a:ext cx="3352800" cy="541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8" y="248"/>
              </a:cxn>
              <a:cxn ang="0">
                <a:pos x="1056" y="336"/>
              </a:cxn>
              <a:cxn ang="0">
                <a:pos x="1752" y="216"/>
              </a:cxn>
              <a:cxn ang="0">
                <a:pos x="2112" y="0"/>
              </a:cxn>
            </a:cxnLst>
            <a:rect l="0" t="0" r="r" b="b"/>
            <a:pathLst>
              <a:path w="2112" h="341">
                <a:moveTo>
                  <a:pt x="0" y="0"/>
                </a:moveTo>
                <a:cubicBezTo>
                  <a:pt x="68" y="41"/>
                  <a:pt x="232" y="192"/>
                  <a:pt x="408" y="248"/>
                </a:cubicBezTo>
                <a:cubicBezTo>
                  <a:pt x="584" y="304"/>
                  <a:pt x="832" y="341"/>
                  <a:pt x="1056" y="336"/>
                </a:cubicBezTo>
                <a:cubicBezTo>
                  <a:pt x="1280" y="331"/>
                  <a:pt x="1576" y="272"/>
                  <a:pt x="1752" y="216"/>
                </a:cubicBezTo>
                <a:cubicBezTo>
                  <a:pt x="1928" y="160"/>
                  <a:pt x="2037" y="45"/>
                  <a:pt x="211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526" name="Rectangle 46"/>
          <p:cNvSpPr>
            <a:spLocks noChangeArrowheads="1"/>
          </p:cNvSpPr>
          <p:nvPr/>
        </p:nvSpPr>
        <p:spPr bwMode="auto">
          <a:xfrm>
            <a:off x="2667000" y="4267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9</a:t>
            </a:r>
          </a:p>
        </p:txBody>
      </p: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1447800" y="5562600"/>
            <a:ext cx="2792413" cy="457200"/>
            <a:chOff x="912" y="3504"/>
            <a:chExt cx="1759" cy="288"/>
          </a:xfrm>
        </p:grpSpPr>
        <p:sp>
          <p:nvSpPr>
            <p:cNvPr id="660524" name="Rectangle 44"/>
            <p:cNvSpPr>
              <a:spLocks noChangeArrowheads="1"/>
            </p:cNvSpPr>
            <p:nvPr/>
          </p:nvSpPr>
          <p:spPr bwMode="auto">
            <a:xfrm>
              <a:off x="912" y="350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8</a:t>
              </a:r>
            </a:p>
          </p:txBody>
        </p:sp>
        <p:sp>
          <p:nvSpPr>
            <p:cNvPr id="660527" name="Rectangle 47"/>
            <p:cNvSpPr>
              <a:spLocks noChangeArrowheads="1"/>
            </p:cNvSpPr>
            <p:nvPr/>
          </p:nvSpPr>
          <p:spPr bwMode="auto">
            <a:xfrm>
              <a:off x="2448" y="350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8</a:t>
              </a:r>
            </a:p>
          </p:txBody>
        </p:sp>
      </p:grpSp>
      <p:sp>
        <p:nvSpPr>
          <p:cNvPr id="660529" name="Line 49"/>
          <p:cNvSpPr>
            <a:spLocks noChangeShapeType="1"/>
          </p:cNvSpPr>
          <p:nvPr/>
        </p:nvSpPr>
        <p:spPr bwMode="auto">
          <a:xfrm>
            <a:off x="1524000" y="50292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0530" name="Line 50"/>
          <p:cNvSpPr>
            <a:spLocks noChangeShapeType="1"/>
          </p:cNvSpPr>
          <p:nvPr/>
        </p:nvSpPr>
        <p:spPr bwMode="auto">
          <a:xfrm flipH="1">
            <a:off x="4038600" y="50292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1066800" y="1828800"/>
            <a:ext cx="3505200" cy="3810000"/>
            <a:chOff x="672" y="1440"/>
            <a:chExt cx="2208" cy="2400"/>
          </a:xfrm>
        </p:grpSpPr>
        <p:sp>
          <p:nvSpPr>
            <p:cNvPr id="660502" name="Freeform 22"/>
            <p:cNvSpPr>
              <a:spLocks/>
            </p:cNvSpPr>
            <p:nvPr/>
          </p:nvSpPr>
          <p:spPr bwMode="auto">
            <a:xfrm>
              <a:off x="672" y="2064"/>
              <a:ext cx="2200" cy="1768"/>
            </a:xfrm>
            <a:custGeom>
              <a:avLst/>
              <a:gdLst/>
              <a:ahLst/>
              <a:cxnLst>
                <a:cxn ang="0">
                  <a:pos x="2200" y="1768"/>
                </a:cxn>
                <a:cxn ang="0">
                  <a:pos x="40" y="1768"/>
                </a:cxn>
                <a:cxn ang="0">
                  <a:pos x="0" y="0"/>
                </a:cxn>
                <a:cxn ang="0">
                  <a:pos x="2158" y="0"/>
                </a:cxn>
                <a:cxn ang="0">
                  <a:pos x="2200" y="1768"/>
                </a:cxn>
              </a:cxnLst>
              <a:rect l="0" t="0" r="r" b="b"/>
              <a:pathLst>
                <a:path w="2200" h="1768">
                  <a:moveTo>
                    <a:pt x="2200" y="1768"/>
                  </a:moveTo>
                  <a:lnTo>
                    <a:pt x="40" y="1768"/>
                  </a:lnTo>
                  <a:lnTo>
                    <a:pt x="0" y="0"/>
                  </a:lnTo>
                  <a:lnTo>
                    <a:pt x="2158" y="0"/>
                  </a:lnTo>
                  <a:lnTo>
                    <a:pt x="2200" y="1768"/>
                  </a:lnTo>
                  <a:close/>
                </a:path>
              </a:pathLst>
            </a:custGeom>
            <a:solidFill>
              <a:srgbClr val="FFFF00">
                <a:alpha val="7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60503" name="Freeform 23" descr="Ромбики"/>
            <p:cNvSpPr>
              <a:spLocks/>
            </p:cNvSpPr>
            <p:nvPr/>
          </p:nvSpPr>
          <p:spPr bwMode="auto">
            <a:xfrm>
              <a:off x="2304" y="1440"/>
              <a:ext cx="576" cy="2400"/>
            </a:xfrm>
            <a:custGeom>
              <a:avLst/>
              <a:gdLst/>
              <a:ahLst/>
              <a:cxnLst>
                <a:cxn ang="0">
                  <a:pos x="576" y="2400"/>
                </a:cxn>
                <a:cxn ang="0">
                  <a:pos x="520" y="600"/>
                </a:cxn>
                <a:cxn ang="0">
                  <a:pos x="0" y="0"/>
                </a:cxn>
                <a:cxn ang="0">
                  <a:pos x="48" y="1776"/>
                </a:cxn>
                <a:cxn ang="0">
                  <a:pos x="576" y="2400"/>
                </a:cxn>
              </a:cxnLst>
              <a:rect l="0" t="0" r="r" b="b"/>
              <a:pathLst>
                <a:path w="576" h="2400">
                  <a:moveTo>
                    <a:pt x="576" y="2400"/>
                  </a:moveTo>
                  <a:lnTo>
                    <a:pt x="520" y="600"/>
                  </a:lnTo>
                  <a:lnTo>
                    <a:pt x="0" y="0"/>
                  </a:lnTo>
                  <a:lnTo>
                    <a:pt x="48" y="1776"/>
                  </a:lnTo>
                  <a:lnTo>
                    <a:pt x="576" y="2400"/>
                  </a:lnTo>
                  <a:close/>
                </a:path>
              </a:pathLst>
            </a:custGeom>
            <a:pattFill prst="solidDmnd">
              <a:fgClr>
                <a:srgbClr val="008000">
                  <a:alpha val="34000"/>
                </a:srgbClr>
              </a:fgClr>
              <a:bgClr>
                <a:srgbClr val="00FF00">
                  <a:alpha val="34000"/>
                </a:srgbClr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05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66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L -0.00365 0.1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66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4.44444E-6 L 0.00105 0.1888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660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90" grpId="0"/>
      <p:bldP spid="660500" grpId="0" animBg="1"/>
      <p:bldP spid="660525" grpId="0" animBg="1"/>
      <p:bldP spid="6605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76" name="Freeform 20" descr="Контурные ромбики"/>
          <p:cNvSpPr>
            <a:spLocks/>
          </p:cNvSpPr>
          <p:nvPr/>
        </p:nvSpPr>
        <p:spPr bwMode="auto">
          <a:xfrm>
            <a:off x="1447800" y="1981200"/>
            <a:ext cx="2743200" cy="419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056" y="2640"/>
              </a:cxn>
              <a:cxn ang="0">
                <a:pos x="1728" y="0"/>
              </a:cxn>
              <a:cxn ang="0">
                <a:pos x="0" y="192"/>
              </a:cxn>
            </a:cxnLst>
            <a:rect l="0" t="0" r="r" b="b"/>
            <a:pathLst>
              <a:path w="1728" h="2640">
                <a:moveTo>
                  <a:pt x="0" y="240"/>
                </a:moveTo>
                <a:lnTo>
                  <a:pt x="1056" y="2640"/>
                </a:lnTo>
                <a:lnTo>
                  <a:pt x="1728" y="0"/>
                </a:lnTo>
                <a:lnTo>
                  <a:pt x="0" y="192"/>
                </a:lnTo>
              </a:path>
            </a:pathLst>
          </a:custGeom>
          <a:pattFill prst="openDmnd">
            <a:fgClr>
              <a:srgbClr val="0000FF">
                <a:alpha val="32001"/>
              </a:srgbClr>
            </a:fgClr>
            <a:bgClr>
              <a:schemeClr val="bg1">
                <a:alpha val="32001"/>
              </a:schemeClr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9464" name="Freeform 8"/>
          <p:cNvSpPr>
            <a:spLocks/>
          </p:cNvSpPr>
          <p:nvPr/>
        </p:nvSpPr>
        <p:spPr bwMode="auto">
          <a:xfrm>
            <a:off x="1447800" y="1981200"/>
            <a:ext cx="2895600" cy="4191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2016"/>
              </a:cxn>
              <a:cxn ang="0">
                <a:pos x="1056" y="2640"/>
              </a:cxn>
              <a:cxn ang="0">
                <a:pos x="960" y="816"/>
              </a:cxn>
              <a:cxn ang="0">
                <a:pos x="1728" y="0"/>
              </a:cxn>
              <a:cxn ang="0">
                <a:pos x="1824" y="1824"/>
              </a:cxn>
              <a:cxn ang="0">
                <a:pos x="1056" y="2640"/>
              </a:cxn>
              <a:cxn ang="0">
                <a:pos x="960" y="816"/>
              </a:cxn>
              <a:cxn ang="0">
                <a:pos x="0" y="192"/>
              </a:cxn>
            </a:cxnLst>
            <a:rect l="0" t="0" r="r" b="b"/>
            <a:pathLst>
              <a:path w="1824" h="2640">
                <a:moveTo>
                  <a:pt x="0" y="192"/>
                </a:moveTo>
                <a:lnTo>
                  <a:pt x="96" y="2016"/>
                </a:lnTo>
                <a:lnTo>
                  <a:pt x="1056" y="2640"/>
                </a:lnTo>
                <a:lnTo>
                  <a:pt x="960" y="816"/>
                </a:lnTo>
                <a:lnTo>
                  <a:pt x="1728" y="0"/>
                </a:lnTo>
                <a:lnTo>
                  <a:pt x="1824" y="1824"/>
                </a:lnTo>
                <a:lnTo>
                  <a:pt x="1056" y="2640"/>
                </a:lnTo>
                <a:lnTo>
                  <a:pt x="960" y="816"/>
                </a:lnTo>
                <a:lnTo>
                  <a:pt x="0" y="192"/>
                </a:lnTo>
                <a:close/>
              </a:path>
            </a:pathLst>
          </a:custGeom>
          <a:solidFill>
            <a:srgbClr val="33CCFF">
              <a:alpha val="25999"/>
            </a:srgbClr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9460" name="Text Box 4"/>
          <p:cNvSpPr txBox="1">
            <a:spLocks noChangeArrowheads="1"/>
          </p:cNvSpPr>
          <p:nvPr/>
        </p:nvSpPr>
        <p:spPr bwMode="auto">
          <a:xfrm>
            <a:off x="228600" y="76200"/>
            <a:ext cx="8915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            Сторона основания правильной треугольной призмы равна 8 см, боковое ребро равно 6 см. Найдите площадь сечения, проходящего через сторону верхнего основания и противолежащую вершину нижнего основания.</a:t>
            </a:r>
          </a:p>
        </p:txBody>
      </p:sp>
      <p:sp>
        <p:nvSpPr>
          <p:cNvPr id="659461" name="Text Box 5"/>
          <p:cNvSpPr txBox="1">
            <a:spLocks noChangeArrowheads="1"/>
          </p:cNvSpPr>
          <p:nvPr/>
        </p:nvSpPr>
        <p:spPr bwMode="auto">
          <a:xfrm>
            <a:off x="0" y="76200"/>
            <a:ext cx="813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 5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9462" name="Freeform 6"/>
          <p:cNvSpPr>
            <a:spLocks/>
          </p:cNvSpPr>
          <p:nvPr/>
        </p:nvSpPr>
        <p:spPr bwMode="auto">
          <a:xfrm>
            <a:off x="1447800" y="1981200"/>
            <a:ext cx="2743200" cy="1295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1728" y="0"/>
              </a:cxn>
              <a:cxn ang="0">
                <a:pos x="960" y="816"/>
              </a:cxn>
              <a:cxn ang="0">
                <a:pos x="0" y="192"/>
              </a:cxn>
            </a:cxnLst>
            <a:rect l="0" t="0" r="r" b="b"/>
            <a:pathLst>
              <a:path w="1728" h="816">
                <a:moveTo>
                  <a:pt x="0" y="192"/>
                </a:moveTo>
                <a:lnTo>
                  <a:pt x="1728" y="0"/>
                </a:lnTo>
                <a:lnTo>
                  <a:pt x="960" y="816"/>
                </a:lnTo>
                <a:lnTo>
                  <a:pt x="0" y="192"/>
                </a:lnTo>
                <a:close/>
              </a:path>
            </a:pathLst>
          </a:custGeom>
          <a:solidFill>
            <a:srgbClr val="33CCFF">
              <a:alpha val="25999"/>
            </a:srgbClr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9463" name="Freeform 7"/>
          <p:cNvSpPr>
            <a:spLocks/>
          </p:cNvSpPr>
          <p:nvPr/>
        </p:nvSpPr>
        <p:spPr bwMode="auto">
          <a:xfrm>
            <a:off x="1600200" y="4876800"/>
            <a:ext cx="2743200" cy="1295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1728" y="0"/>
              </a:cxn>
              <a:cxn ang="0">
                <a:pos x="960" y="816"/>
              </a:cxn>
              <a:cxn ang="0">
                <a:pos x="0" y="192"/>
              </a:cxn>
            </a:cxnLst>
            <a:rect l="0" t="0" r="r" b="b"/>
            <a:pathLst>
              <a:path w="1728" h="816">
                <a:moveTo>
                  <a:pt x="0" y="192"/>
                </a:moveTo>
                <a:lnTo>
                  <a:pt x="1728" y="0"/>
                </a:lnTo>
                <a:lnTo>
                  <a:pt x="960" y="816"/>
                </a:lnTo>
                <a:lnTo>
                  <a:pt x="0" y="192"/>
                </a:ln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9465" name="Line 9"/>
          <p:cNvSpPr>
            <a:spLocks noChangeShapeType="1"/>
          </p:cNvSpPr>
          <p:nvPr/>
        </p:nvSpPr>
        <p:spPr bwMode="auto">
          <a:xfrm flipV="1">
            <a:off x="1447800" y="1981200"/>
            <a:ext cx="2743200" cy="304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9466" name="Oval 10"/>
          <p:cNvSpPr>
            <a:spLocks noChangeArrowheads="1"/>
          </p:cNvSpPr>
          <p:nvPr/>
        </p:nvSpPr>
        <p:spPr bwMode="auto">
          <a:xfrm>
            <a:off x="3048000" y="60960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9467" name="Oval 11"/>
          <p:cNvSpPr>
            <a:spLocks noChangeArrowheads="1"/>
          </p:cNvSpPr>
          <p:nvPr/>
        </p:nvSpPr>
        <p:spPr bwMode="auto">
          <a:xfrm>
            <a:off x="1371600" y="22098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9468" name="Oval 12"/>
          <p:cNvSpPr>
            <a:spLocks noChangeArrowheads="1"/>
          </p:cNvSpPr>
          <p:nvPr/>
        </p:nvSpPr>
        <p:spPr bwMode="auto">
          <a:xfrm>
            <a:off x="4114800" y="19050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9469" name="Text Box 13"/>
          <p:cNvSpPr txBox="1">
            <a:spLocks noChangeArrowheads="1"/>
          </p:cNvSpPr>
          <p:nvPr/>
        </p:nvSpPr>
        <p:spPr bwMode="auto">
          <a:xfrm>
            <a:off x="1050925" y="51704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</a:p>
        </p:txBody>
      </p:sp>
      <p:sp>
        <p:nvSpPr>
          <p:cNvPr id="659470" name="Text Box 14"/>
          <p:cNvSpPr txBox="1">
            <a:spLocks noChangeArrowheads="1"/>
          </p:cNvSpPr>
          <p:nvPr/>
        </p:nvSpPr>
        <p:spPr bwMode="auto">
          <a:xfrm>
            <a:off x="3200400" y="60960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</a:p>
        </p:txBody>
      </p:sp>
      <p:sp>
        <p:nvSpPr>
          <p:cNvPr id="659471" name="Text Box 15"/>
          <p:cNvSpPr txBox="1">
            <a:spLocks noChangeArrowheads="1"/>
          </p:cNvSpPr>
          <p:nvPr/>
        </p:nvSpPr>
        <p:spPr bwMode="auto">
          <a:xfrm>
            <a:off x="4419600" y="45720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</a:p>
        </p:txBody>
      </p:sp>
      <p:sp>
        <p:nvSpPr>
          <p:cNvPr id="659472" name="Text Box 16"/>
          <p:cNvSpPr txBox="1">
            <a:spLocks noChangeArrowheads="1"/>
          </p:cNvSpPr>
          <p:nvPr/>
        </p:nvSpPr>
        <p:spPr bwMode="auto">
          <a:xfrm>
            <a:off x="4191000" y="1676400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С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659473" name="Text Box 17"/>
          <p:cNvSpPr txBox="1">
            <a:spLocks noChangeArrowheads="1"/>
          </p:cNvSpPr>
          <p:nvPr/>
        </p:nvSpPr>
        <p:spPr bwMode="auto">
          <a:xfrm>
            <a:off x="2895600" y="31242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В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659474" name="Text Box 18"/>
          <p:cNvSpPr txBox="1">
            <a:spLocks noChangeArrowheads="1"/>
          </p:cNvSpPr>
          <p:nvPr/>
        </p:nvSpPr>
        <p:spPr bwMode="auto">
          <a:xfrm>
            <a:off x="914400" y="1905000"/>
            <a:ext cx="55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А</a:t>
            </a:r>
            <a:r>
              <a:rPr lang="ru-RU" sz="2800" baseline="-25000"/>
              <a:t>1</a:t>
            </a:r>
            <a:endParaRPr lang="ru-RU" sz="2800"/>
          </a:p>
        </p:txBody>
      </p:sp>
      <p:sp>
        <p:nvSpPr>
          <p:cNvPr id="659477" name="Freeform 21"/>
          <p:cNvSpPr>
            <a:spLocks/>
          </p:cNvSpPr>
          <p:nvPr/>
        </p:nvSpPr>
        <p:spPr bwMode="auto">
          <a:xfrm>
            <a:off x="1447800" y="2057400"/>
            <a:ext cx="2743200" cy="41148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1056" y="2592"/>
              </a:cxn>
              <a:cxn ang="0">
                <a:pos x="1728" y="0"/>
              </a:cxn>
            </a:cxnLst>
            <a:rect l="0" t="0" r="r" b="b"/>
            <a:pathLst>
              <a:path w="1728" h="2592">
                <a:moveTo>
                  <a:pt x="0" y="192"/>
                </a:moveTo>
                <a:lnTo>
                  <a:pt x="1056" y="2592"/>
                </a:lnTo>
                <a:lnTo>
                  <a:pt x="17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9478" name="Rectangle 22"/>
          <p:cNvSpPr>
            <a:spLocks noChangeArrowheads="1"/>
          </p:cNvSpPr>
          <p:nvPr/>
        </p:nvSpPr>
        <p:spPr bwMode="auto">
          <a:xfrm>
            <a:off x="3429000" y="2590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8</a:t>
            </a:r>
          </a:p>
        </p:txBody>
      </p:sp>
      <p:sp>
        <p:nvSpPr>
          <p:cNvPr id="659479" name="Rectangle 23"/>
          <p:cNvSpPr>
            <a:spLocks noChangeArrowheads="1"/>
          </p:cNvSpPr>
          <p:nvPr/>
        </p:nvSpPr>
        <p:spPr bwMode="auto">
          <a:xfrm>
            <a:off x="4267200" y="3200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6</a:t>
            </a:r>
          </a:p>
        </p:txBody>
      </p:sp>
      <p:sp>
        <p:nvSpPr>
          <p:cNvPr id="659480" name="Rectangle 24"/>
          <p:cNvSpPr>
            <a:spLocks noChangeArrowheads="1"/>
          </p:cNvSpPr>
          <p:nvPr/>
        </p:nvSpPr>
        <p:spPr bwMode="auto">
          <a:xfrm>
            <a:off x="2057400" y="2743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8</a:t>
            </a:r>
          </a:p>
        </p:txBody>
      </p:sp>
      <p:sp>
        <p:nvSpPr>
          <p:cNvPr id="659481" name="Rectangle 25"/>
          <p:cNvSpPr>
            <a:spLocks noChangeArrowheads="1"/>
          </p:cNvSpPr>
          <p:nvPr/>
        </p:nvSpPr>
        <p:spPr bwMode="auto">
          <a:xfrm>
            <a:off x="2667000" y="1752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8</a:t>
            </a:r>
          </a:p>
        </p:txBody>
      </p:sp>
      <p:sp>
        <p:nvSpPr>
          <p:cNvPr id="659482" name="Rectangle 26"/>
          <p:cNvSpPr>
            <a:spLocks noChangeArrowheads="1"/>
          </p:cNvSpPr>
          <p:nvPr/>
        </p:nvSpPr>
        <p:spPr bwMode="auto">
          <a:xfrm>
            <a:off x="3429000" y="2590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8</a:t>
            </a:r>
          </a:p>
        </p:txBody>
      </p:sp>
      <p:sp>
        <p:nvSpPr>
          <p:cNvPr id="659483" name="Freeform 27"/>
          <p:cNvSpPr>
            <a:spLocks/>
          </p:cNvSpPr>
          <p:nvPr/>
        </p:nvSpPr>
        <p:spPr bwMode="auto">
          <a:xfrm>
            <a:off x="3975100" y="4394200"/>
            <a:ext cx="330200" cy="787400"/>
          </a:xfrm>
          <a:custGeom>
            <a:avLst/>
            <a:gdLst/>
            <a:ahLst/>
            <a:cxnLst>
              <a:cxn ang="0">
                <a:pos x="208" y="0"/>
              </a:cxn>
              <a:cxn ang="0">
                <a:pos x="0" y="192"/>
              </a:cxn>
              <a:cxn ang="0">
                <a:pos x="32" y="496"/>
              </a:cxn>
            </a:cxnLst>
            <a:rect l="0" t="0" r="r" b="b"/>
            <a:pathLst>
              <a:path w="208" h="496">
                <a:moveTo>
                  <a:pt x="208" y="0"/>
                </a:moveTo>
                <a:lnTo>
                  <a:pt x="0" y="192"/>
                </a:lnTo>
                <a:lnTo>
                  <a:pt x="32" y="49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9484" name="Rectangle 28"/>
          <p:cNvSpPr>
            <a:spLocks noChangeArrowheads="1"/>
          </p:cNvSpPr>
          <p:nvPr/>
        </p:nvSpPr>
        <p:spPr bwMode="auto">
          <a:xfrm>
            <a:off x="3581400" y="38862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5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L 0.03333 0.41111 " pathEditMode="relative" ptsTypes="AA">
                                      <p:cBhvr>
                                        <p:cTn id="14" dur="500" fill="hold"/>
                                        <p:tgtEl>
                                          <p:spTgt spid="659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94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65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76" grpId="0" animBg="1"/>
      <p:bldP spid="659477" grpId="0" animBg="1"/>
      <p:bldP spid="659482" grpId="0"/>
      <p:bldP spid="659483" grpId="0" animBg="1"/>
      <p:bldP spid="65948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9" name="Text Box 9"/>
          <p:cNvSpPr txBox="1">
            <a:spLocks noChangeArrowheads="1"/>
          </p:cNvSpPr>
          <p:nvPr/>
        </p:nvSpPr>
        <p:spPr bwMode="auto">
          <a:xfrm>
            <a:off x="228600" y="76200"/>
            <a:ext cx="89154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            Через два противолежащих ребра проведено</a:t>
            </a:r>
          </a:p>
          <a:p>
            <a:endParaRPr lang="ru-RU" sz="200"/>
          </a:p>
          <a:p>
            <a:r>
              <a:rPr lang="ru-RU" sz="2400"/>
              <a:t>сечение, площадь которого равна            см</a:t>
            </a:r>
            <a:r>
              <a:rPr lang="ru-RU" sz="2400" baseline="30000"/>
              <a:t>2</a:t>
            </a:r>
            <a:r>
              <a:rPr lang="ru-RU" sz="2400"/>
              <a:t>. Найдите ребро куба и его диагональ.</a:t>
            </a:r>
          </a:p>
        </p:txBody>
      </p:sp>
      <p:sp>
        <p:nvSpPr>
          <p:cNvPr id="624650" name="Freeform 10"/>
          <p:cNvSpPr>
            <a:spLocks/>
          </p:cNvSpPr>
          <p:nvPr/>
        </p:nvSpPr>
        <p:spPr bwMode="auto">
          <a:xfrm>
            <a:off x="1727200" y="1971675"/>
            <a:ext cx="2717800" cy="264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" y="1664"/>
              </a:cxn>
              <a:cxn ang="0">
                <a:pos x="1712" y="1632"/>
              </a:cxn>
            </a:cxnLst>
            <a:rect l="0" t="0" r="r" b="b"/>
            <a:pathLst>
              <a:path w="1712" h="1664">
                <a:moveTo>
                  <a:pt x="0" y="0"/>
                </a:moveTo>
                <a:lnTo>
                  <a:pt x="32" y="1664"/>
                </a:lnTo>
                <a:lnTo>
                  <a:pt x="1712" y="163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51" name="Freeform 11"/>
          <p:cNvSpPr>
            <a:spLocks/>
          </p:cNvSpPr>
          <p:nvPr/>
        </p:nvSpPr>
        <p:spPr bwMode="auto">
          <a:xfrm>
            <a:off x="825500" y="4587875"/>
            <a:ext cx="977900" cy="838200"/>
          </a:xfrm>
          <a:custGeom>
            <a:avLst/>
            <a:gdLst/>
            <a:ahLst/>
            <a:cxnLst>
              <a:cxn ang="0">
                <a:pos x="616" y="0"/>
              </a:cxn>
              <a:cxn ang="0">
                <a:pos x="0" y="528"/>
              </a:cxn>
            </a:cxnLst>
            <a:rect l="0" t="0" r="r" b="b"/>
            <a:pathLst>
              <a:path w="616" h="528">
                <a:moveTo>
                  <a:pt x="616" y="0"/>
                </a:moveTo>
                <a:lnTo>
                  <a:pt x="0" y="528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55" name="Text Box 15"/>
          <p:cNvSpPr txBox="1">
            <a:spLocks noChangeArrowheads="1"/>
          </p:cNvSpPr>
          <p:nvPr/>
        </p:nvSpPr>
        <p:spPr bwMode="auto">
          <a:xfrm>
            <a:off x="0" y="76200"/>
            <a:ext cx="813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 6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56" name="Text Box 16"/>
          <p:cNvSpPr txBox="1">
            <a:spLocks noChangeArrowheads="1"/>
          </p:cNvSpPr>
          <p:nvPr/>
        </p:nvSpPr>
        <p:spPr bwMode="auto">
          <a:xfrm>
            <a:off x="1371600" y="4343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D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24657" name="Text Box 17"/>
          <p:cNvSpPr txBox="1">
            <a:spLocks noChangeArrowheads="1"/>
          </p:cNvSpPr>
          <p:nvPr/>
        </p:nvSpPr>
        <p:spPr bwMode="auto">
          <a:xfrm>
            <a:off x="533400" y="531177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А</a:t>
            </a:r>
          </a:p>
        </p:txBody>
      </p:sp>
      <p:sp>
        <p:nvSpPr>
          <p:cNvPr id="624658" name="Text Box 18"/>
          <p:cNvSpPr txBox="1">
            <a:spLocks noChangeArrowheads="1"/>
          </p:cNvSpPr>
          <p:nvPr/>
        </p:nvSpPr>
        <p:spPr bwMode="auto">
          <a:xfrm>
            <a:off x="3352800" y="546417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</a:t>
            </a:r>
          </a:p>
        </p:txBody>
      </p:sp>
      <p:sp>
        <p:nvSpPr>
          <p:cNvPr id="624659" name="Text Box 19"/>
          <p:cNvSpPr txBox="1">
            <a:spLocks noChangeArrowheads="1"/>
          </p:cNvSpPr>
          <p:nvPr/>
        </p:nvSpPr>
        <p:spPr bwMode="auto">
          <a:xfrm>
            <a:off x="4572000" y="454977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624660" name="Text Box 20"/>
          <p:cNvSpPr txBox="1">
            <a:spLocks noChangeArrowheads="1"/>
          </p:cNvSpPr>
          <p:nvPr/>
        </p:nvSpPr>
        <p:spPr bwMode="auto">
          <a:xfrm>
            <a:off x="381000" y="256857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А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24661" name="Text Box 21"/>
          <p:cNvSpPr txBox="1">
            <a:spLocks noChangeArrowheads="1"/>
          </p:cNvSpPr>
          <p:nvPr/>
        </p:nvSpPr>
        <p:spPr bwMode="auto">
          <a:xfrm>
            <a:off x="1447800" y="150177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D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24662" name="Text Box 22"/>
          <p:cNvSpPr txBox="1">
            <a:spLocks noChangeArrowheads="1"/>
          </p:cNvSpPr>
          <p:nvPr/>
        </p:nvSpPr>
        <p:spPr bwMode="auto">
          <a:xfrm>
            <a:off x="4343400" y="173037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С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24648" name="AutoShape 8"/>
          <p:cNvSpPr>
            <a:spLocks noChangeArrowheads="1"/>
          </p:cNvSpPr>
          <p:nvPr/>
        </p:nvSpPr>
        <p:spPr bwMode="auto">
          <a:xfrm>
            <a:off x="838200" y="1958975"/>
            <a:ext cx="3581400" cy="346075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668" name="Freeform 28"/>
          <p:cNvSpPr>
            <a:spLocks/>
          </p:cNvSpPr>
          <p:nvPr/>
        </p:nvSpPr>
        <p:spPr bwMode="auto">
          <a:xfrm>
            <a:off x="825500" y="1955800"/>
            <a:ext cx="3594100" cy="3454400"/>
          </a:xfrm>
          <a:custGeom>
            <a:avLst/>
            <a:gdLst/>
            <a:ahLst/>
            <a:cxnLst>
              <a:cxn ang="0">
                <a:pos x="568" y="0"/>
              </a:cxn>
              <a:cxn ang="0">
                <a:pos x="2264" y="0"/>
              </a:cxn>
              <a:cxn ang="0">
                <a:pos x="1712" y="2176"/>
              </a:cxn>
              <a:cxn ang="0">
                <a:pos x="0" y="2176"/>
              </a:cxn>
              <a:cxn ang="0">
                <a:pos x="568" y="0"/>
              </a:cxn>
            </a:cxnLst>
            <a:rect l="0" t="0" r="r" b="b"/>
            <a:pathLst>
              <a:path w="2264" h="2176">
                <a:moveTo>
                  <a:pt x="568" y="0"/>
                </a:moveTo>
                <a:lnTo>
                  <a:pt x="2264" y="0"/>
                </a:lnTo>
                <a:lnTo>
                  <a:pt x="1712" y="2176"/>
                </a:lnTo>
                <a:lnTo>
                  <a:pt x="0" y="2176"/>
                </a:lnTo>
                <a:lnTo>
                  <a:pt x="568" y="0"/>
                </a:lnTo>
                <a:close/>
              </a:path>
            </a:pathLst>
          </a:custGeom>
          <a:solidFill>
            <a:srgbClr val="FF66FF">
              <a:alpha val="49001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67" name="Freeform 27"/>
          <p:cNvSpPr>
            <a:spLocks/>
          </p:cNvSpPr>
          <p:nvPr/>
        </p:nvSpPr>
        <p:spPr bwMode="auto">
          <a:xfrm>
            <a:off x="3556000" y="1981200"/>
            <a:ext cx="850900" cy="3429000"/>
          </a:xfrm>
          <a:custGeom>
            <a:avLst/>
            <a:gdLst/>
            <a:ahLst/>
            <a:cxnLst>
              <a:cxn ang="0">
                <a:pos x="536" y="0"/>
              </a:cxn>
              <a:cxn ang="0">
                <a:pos x="0" y="2160"/>
              </a:cxn>
            </a:cxnLst>
            <a:rect l="0" t="0" r="r" b="b"/>
            <a:pathLst>
              <a:path w="536" h="2160">
                <a:moveTo>
                  <a:pt x="536" y="0"/>
                </a:moveTo>
                <a:lnTo>
                  <a:pt x="0" y="216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73" name="Freeform 33"/>
          <p:cNvSpPr>
            <a:spLocks/>
          </p:cNvSpPr>
          <p:nvPr/>
        </p:nvSpPr>
        <p:spPr bwMode="auto">
          <a:xfrm>
            <a:off x="838200" y="1955800"/>
            <a:ext cx="889000" cy="3454400"/>
          </a:xfrm>
          <a:custGeom>
            <a:avLst/>
            <a:gdLst/>
            <a:ahLst/>
            <a:cxnLst>
              <a:cxn ang="0">
                <a:pos x="0" y="2176"/>
              </a:cxn>
              <a:cxn ang="0">
                <a:pos x="8" y="2176"/>
              </a:cxn>
              <a:cxn ang="0">
                <a:pos x="560" y="0"/>
              </a:cxn>
            </a:cxnLst>
            <a:rect l="0" t="0" r="r" b="b"/>
            <a:pathLst>
              <a:path w="560" h="2176">
                <a:moveTo>
                  <a:pt x="0" y="2176"/>
                </a:moveTo>
                <a:lnTo>
                  <a:pt x="8" y="2176"/>
                </a:lnTo>
                <a:lnTo>
                  <a:pt x="560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63" name="Text Box 23"/>
          <p:cNvSpPr txBox="1">
            <a:spLocks noChangeArrowheads="1"/>
          </p:cNvSpPr>
          <p:nvPr/>
        </p:nvSpPr>
        <p:spPr bwMode="auto">
          <a:xfrm>
            <a:off x="3200400" y="243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24682" name="Freeform 42"/>
          <p:cNvSpPr>
            <a:spLocks/>
          </p:cNvSpPr>
          <p:nvPr/>
        </p:nvSpPr>
        <p:spPr bwMode="auto">
          <a:xfrm>
            <a:off x="1717675" y="1955800"/>
            <a:ext cx="2695575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1698" y="0"/>
              </a:cxn>
            </a:cxnLst>
            <a:rect l="0" t="0" r="r" b="b"/>
            <a:pathLst>
              <a:path w="1698" h="4">
                <a:moveTo>
                  <a:pt x="0" y="4"/>
                </a:moveTo>
                <a:lnTo>
                  <a:pt x="1698" y="0"/>
                </a:lnTo>
              </a:path>
            </a:pathLst>
          </a:custGeom>
          <a:noFill/>
          <a:ln w="19050" cmpd="sng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83" name="Freeform 43"/>
          <p:cNvSpPr>
            <a:spLocks/>
          </p:cNvSpPr>
          <p:nvPr/>
        </p:nvSpPr>
        <p:spPr bwMode="auto">
          <a:xfrm>
            <a:off x="838200" y="5410200"/>
            <a:ext cx="2695575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1698" y="0"/>
              </a:cxn>
            </a:cxnLst>
            <a:rect l="0" t="0" r="r" b="b"/>
            <a:pathLst>
              <a:path w="1698" h="4">
                <a:moveTo>
                  <a:pt x="0" y="4"/>
                </a:moveTo>
                <a:lnTo>
                  <a:pt x="1698" y="0"/>
                </a:lnTo>
              </a:path>
            </a:pathLst>
          </a:custGeom>
          <a:noFill/>
          <a:ln w="19050" cmpd="sng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84" name="Text Box 44"/>
          <p:cNvSpPr txBox="1">
            <a:spLocks noChangeArrowheads="1"/>
          </p:cNvSpPr>
          <p:nvPr/>
        </p:nvSpPr>
        <p:spPr bwMode="auto">
          <a:xfrm>
            <a:off x="1905000" y="51816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24685" name="Text Box 45"/>
          <p:cNvSpPr txBox="1">
            <a:spLocks noChangeArrowheads="1"/>
          </p:cNvSpPr>
          <p:nvPr/>
        </p:nvSpPr>
        <p:spPr bwMode="auto">
          <a:xfrm>
            <a:off x="3886200" y="46482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24686" name="Text Box 46"/>
          <p:cNvSpPr txBox="1">
            <a:spLocks noChangeArrowheads="1"/>
          </p:cNvSpPr>
          <p:nvPr/>
        </p:nvSpPr>
        <p:spPr bwMode="auto">
          <a:xfrm>
            <a:off x="4343400" y="29718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24690" name="Line 50"/>
          <p:cNvSpPr>
            <a:spLocks noChangeShapeType="1"/>
          </p:cNvSpPr>
          <p:nvPr/>
        </p:nvSpPr>
        <p:spPr bwMode="auto">
          <a:xfrm>
            <a:off x="1752600" y="1981200"/>
            <a:ext cx="1752600" cy="3352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691" name="Freeform 51"/>
          <p:cNvSpPr>
            <a:spLocks/>
          </p:cNvSpPr>
          <p:nvPr/>
        </p:nvSpPr>
        <p:spPr bwMode="auto">
          <a:xfrm>
            <a:off x="952500" y="4965700"/>
            <a:ext cx="431800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2" y="0"/>
              </a:cxn>
              <a:cxn ang="0">
                <a:pos x="168" y="280"/>
              </a:cxn>
            </a:cxnLst>
            <a:rect l="0" t="0" r="r" b="b"/>
            <a:pathLst>
              <a:path w="272" h="280">
                <a:moveTo>
                  <a:pt x="0" y="0"/>
                </a:moveTo>
                <a:cubicBezTo>
                  <a:pt x="91" y="0"/>
                  <a:pt x="181" y="0"/>
                  <a:pt x="272" y="0"/>
                </a:cubicBezTo>
                <a:lnTo>
                  <a:pt x="168" y="28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5257800" y="457200"/>
            <a:ext cx="882650" cy="533400"/>
            <a:chOff x="3312" y="1968"/>
            <a:chExt cx="556" cy="336"/>
          </a:xfrm>
        </p:grpSpPr>
        <p:graphicFrame>
          <p:nvGraphicFramePr>
            <p:cNvPr id="624692" name="Object 52"/>
            <p:cNvGraphicFramePr>
              <a:graphicFrameLocks noChangeAspect="1"/>
            </p:cNvGraphicFramePr>
            <p:nvPr/>
          </p:nvGraphicFramePr>
          <p:xfrm>
            <a:off x="3552" y="1968"/>
            <a:ext cx="316" cy="283"/>
          </p:xfrm>
          <a:graphic>
            <a:graphicData uri="http://schemas.openxmlformats.org/presentationml/2006/ole">
              <p:oleObj spid="_x0000_s2051" name="Формула" r:id="rId3" imgW="241200" imgH="215640" progId="Equation.3">
                <p:embed/>
              </p:oleObj>
            </a:graphicData>
          </a:graphic>
        </p:graphicFrame>
        <p:sp>
          <p:nvSpPr>
            <p:cNvPr id="624693" name="Rectangle 53"/>
            <p:cNvSpPr>
              <a:spLocks noChangeArrowheads="1"/>
            </p:cNvSpPr>
            <p:nvPr/>
          </p:nvSpPr>
          <p:spPr bwMode="auto">
            <a:xfrm>
              <a:off x="3312" y="2016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64</a:t>
              </a:r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5257800" y="457200"/>
            <a:ext cx="882650" cy="533400"/>
            <a:chOff x="3312" y="1968"/>
            <a:chExt cx="556" cy="336"/>
          </a:xfrm>
        </p:grpSpPr>
        <p:graphicFrame>
          <p:nvGraphicFramePr>
            <p:cNvPr id="624696" name="Object 56"/>
            <p:cNvGraphicFramePr>
              <a:graphicFrameLocks noChangeAspect="1"/>
            </p:cNvGraphicFramePr>
            <p:nvPr/>
          </p:nvGraphicFramePr>
          <p:xfrm>
            <a:off x="3552" y="1968"/>
            <a:ext cx="316" cy="283"/>
          </p:xfrm>
          <a:graphic>
            <a:graphicData uri="http://schemas.openxmlformats.org/presentationml/2006/ole">
              <p:oleObj spid="_x0000_s2050" name="Формула" r:id="rId4" imgW="241200" imgH="215640" progId="Equation.3">
                <p:embed/>
              </p:oleObj>
            </a:graphicData>
          </a:graphic>
        </p:graphicFrame>
        <p:sp>
          <p:nvSpPr>
            <p:cNvPr id="624697" name="Rectangle 57"/>
            <p:cNvSpPr>
              <a:spLocks noChangeArrowheads="1"/>
            </p:cNvSpPr>
            <p:nvPr/>
          </p:nvSpPr>
          <p:spPr bwMode="auto">
            <a:xfrm>
              <a:off x="3312" y="2016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64</a:t>
              </a:r>
            </a:p>
          </p:txBody>
        </p:sp>
      </p:grpSp>
      <p:sp>
        <p:nvSpPr>
          <p:cNvPr id="624698" name="Text Box 58"/>
          <p:cNvSpPr txBox="1">
            <a:spLocks noChangeArrowheads="1"/>
          </p:cNvSpPr>
          <p:nvPr/>
        </p:nvSpPr>
        <p:spPr bwMode="auto">
          <a:xfrm>
            <a:off x="1885950" y="3505200"/>
            <a:ext cx="62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S=</a:t>
            </a:r>
            <a:endParaRPr lang="ru-RU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2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4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4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62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4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62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4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4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500"/>
                                        <p:tgtEl>
                                          <p:spTgt spid="6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46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0659 0.43888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21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24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2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62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2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8" grpId="0" animBg="1"/>
      <p:bldP spid="624667" grpId="0" animBg="1"/>
      <p:bldP spid="624673" grpId="0" animBg="1"/>
      <p:bldP spid="624684" grpId="0"/>
      <p:bldP spid="624685" grpId="0"/>
      <p:bldP spid="624686" grpId="0"/>
      <p:bldP spid="624690" grpId="0" animBg="1"/>
      <p:bldP spid="624691" grpId="0" animBg="1"/>
      <p:bldP spid="6246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82" name="Freeform 78"/>
          <p:cNvSpPr>
            <a:spLocks/>
          </p:cNvSpPr>
          <p:nvPr/>
        </p:nvSpPr>
        <p:spPr bwMode="auto">
          <a:xfrm>
            <a:off x="3505200" y="1981200"/>
            <a:ext cx="914400" cy="4267200"/>
          </a:xfrm>
          <a:custGeom>
            <a:avLst/>
            <a:gdLst/>
            <a:ahLst/>
            <a:cxnLst>
              <a:cxn ang="0">
                <a:pos x="0" y="2688"/>
              </a:cxn>
              <a:cxn ang="0">
                <a:pos x="576" y="2112"/>
              </a:cxn>
              <a:cxn ang="0">
                <a:pos x="576" y="0"/>
              </a:cxn>
              <a:cxn ang="0">
                <a:pos x="0" y="576"/>
              </a:cxn>
              <a:cxn ang="0">
                <a:pos x="0" y="2688"/>
              </a:cxn>
            </a:cxnLst>
            <a:rect l="0" t="0" r="r" b="b"/>
            <a:pathLst>
              <a:path w="576" h="2688">
                <a:moveTo>
                  <a:pt x="0" y="2688"/>
                </a:moveTo>
                <a:lnTo>
                  <a:pt x="576" y="2112"/>
                </a:lnTo>
                <a:lnTo>
                  <a:pt x="576" y="0"/>
                </a:lnTo>
                <a:lnTo>
                  <a:pt x="0" y="576"/>
                </a:lnTo>
                <a:lnTo>
                  <a:pt x="0" y="2688"/>
                </a:lnTo>
                <a:close/>
              </a:path>
            </a:pathLst>
          </a:custGeom>
          <a:solidFill>
            <a:srgbClr val="00FFFF">
              <a:alpha val="3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24" name="Text Box 20"/>
          <p:cNvSpPr txBox="1">
            <a:spLocks noChangeArrowheads="1"/>
          </p:cNvSpPr>
          <p:nvPr/>
        </p:nvSpPr>
        <p:spPr bwMode="auto">
          <a:xfrm>
            <a:off x="0" y="7620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              Диагональ правильной четырехугольной призмы образует с плоскостью боковой грани угол в 30</a:t>
            </a:r>
            <a:r>
              <a:rPr lang="ru-RU" sz="2400" baseline="30000"/>
              <a:t>0</a:t>
            </a:r>
            <a:r>
              <a:rPr lang="ru-RU" sz="2400"/>
              <a:t>. Найдите угол между диагональю и плоскостью основания.</a:t>
            </a:r>
          </a:p>
        </p:txBody>
      </p:sp>
      <p:sp>
        <p:nvSpPr>
          <p:cNvPr id="661512" name="Text Box 8"/>
          <p:cNvSpPr txBox="1">
            <a:spLocks noChangeArrowheads="1"/>
          </p:cNvSpPr>
          <p:nvPr/>
        </p:nvSpPr>
        <p:spPr bwMode="auto">
          <a:xfrm>
            <a:off x="0" y="76200"/>
            <a:ext cx="813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 7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1549" name="Freeform 45"/>
          <p:cNvSpPr>
            <a:spLocks/>
          </p:cNvSpPr>
          <p:nvPr/>
        </p:nvSpPr>
        <p:spPr bwMode="auto">
          <a:xfrm>
            <a:off x="838200" y="5424488"/>
            <a:ext cx="2667000" cy="823912"/>
          </a:xfrm>
          <a:custGeom>
            <a:avLst/>
            <a:gdLst/>
            <a:ahLst/>
            <a:cxnLst>
              <a:cxn ang="0">
                <a:pos x="1680" y="519"/>
              </a:cxn>
              <a:cxn ang="0">
                <a:pos x="603" y="6"/>
              </a:cxn>
              <a:cxn ang="0">
                <a:pos x="568" y="7"/>
              </a:cxn>
              <a:cxn ang="0">
                <a:pos x="603" y="0"/>
              </a:cxn>
              <a:cxn ang="0">
                <a:pos x="0" y="519"/>
              </a:cxn>
              <a:cxn ang="0">
                <a:pos x="1680" y="519"/>
              </a:cxn>
            </a:cxnLst>
            <a:rect l="0" t="0" r="r" b="b"/>
            <a:pathLst>
              <a:path w="1680" h="519">
                <a:moveTo>
                  <a:pt x="1680" y="519"/>
                </a:moveTo>
                <a:lnTo>
                  <a:pt x="603" y="6"/>
                </a:lnTo>
                <a:lnTo>
                  <a:pt x="568" y="7"/>
                </a:lnTo>
                <a:lnTo>
                  <a:pt x="603" y="0"/>
                </a:lnTo>
                <a:lnTo>
                  <a:pt x="0" y="519"/>
                </a:lnTo>
                <a:lnTo>
                  <a:pt x="1680" y="519"/>
                </a:lnTo>
                <a:close/>
              </a:path>
            </a:pathLst>
          </a:custGeom>
          <a:solidFill>
            <a:srgbClr val="FF00FF">
              <a:alpha val="45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50" name="AutoShape 46"/>
          <p:cNvSpPr>
            <a:spLocks noChangeArrowheads="1"/>
          </p:cNvSpPr>
          <p:nvPr/>
        </p:nvSpPr>
        <p:spPr bwMode="auto">
          <a:xfrm>
            <a:off x="838200" y="1981200"/>
            <a:ext cx="3581400" cy="42672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61551" name="Freeform 47"/>
          <p:cNvSpPr>
            <a:spLocks/>
          </p:cNvSpPr>
          <p:nvPr/>
        </p:nvSpPr>
        <p:spPr bwMode="auto">
          <a:xfrm>
            <a:off x="1727200" y="1993900"/>
            <a:ext cx="2679700" cy="3416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" y="2152"/>
              </a:cxn>
              <a:cxn ang="0">
                <a:pos x="1688" y="2128"/>
              </a:cxn>
            </a:cxnLst>
            <a:rect l="0" t="0" r="r" b="b"/>
            <a:pathLst>
              <a:path w="1688" h="2152">
                <a:moveTo>
                  <a:pt x="0" y="0"/>
                </a:moveTo>
                <a:lnTo>
                  <a:pt x="32" y="2152"/>
                </a:lnTo>
                <a:lnTo>
                  <a:pt x="1688" y="2128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52" name="Text Box 48"/>
          <p:cNvSpPr txBox="1">
            <a:spLocks noChangeArrowheads="1"/>
          </p:cNvSpPr>
          <p:nvPr/>
        </p:nvSpPr>
        <p:spPr bwMode="auto">
          <a:xfrm>
            <a:off x="33528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</a:t>
            </a:r>
          </a:p>
        </p:txBody>
      </p:sp>
      <p:sp>
        <p:nvSpPr>
          <p:cNvPr id="661553" name="Text Box 49"/>
          <p:cNvSpPr txBox="1">
            <a:spLocks noChangeArrowheads="1"/>
          </p:cNvSpPr>
          <p:nvPr/>
        </p:nvSpPr>
        <p:spPr bwMode="auto">
          <a:xfrm>
            <a:off x="4419600" y="5181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661554" name="Text Box 50"/>
          <p:cNvSpPr txBox="1">
            <a:spLocks noChangeArrowheads="1"/>
          </p:cNvSpPr>
          <p:nvPr/>
        </p:nvSpPr>
        <p:spPr bwMode="auto">
          <a:xfrm>
            <a:off x="381000" y="259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А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61555" name="Text Box 51"/>
          <p:cNvSpPr txBox="1">
            <a:spLocks noChangeArrowheads="1"/>
          </p:cNvSpPr>
          <p:nvPr/>
        </p:nvSpPr>
        <p:spPr bwMode="auto">
          <a:xfrm>
            <a:off x="1447800" y="1524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D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61556" name="Text Box 52"/>
          <p:cNvSpPr txBox="1">
            <a:spLocks noChangeArrowheads="1"/>
          </p:cNvSpPr>
          <p:nvPr/>
        </p:nvSpPr>
        <p:spPr bwMode="auto">
          <a:xfrm>
            <a:off x="4343400" y="1752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С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61557" name="Text Box 53"/>
          <p:cNvSpPr txBox="1">
            <a:spLocks noChangeArrowheads="1"/>
          </p:cNvSpPr>
          <p:nvPr/>
        </p:nvSpPr>
        <p:spPr bwMode="auto">
          <a:xfrm>
            <a:off x="3581400" y="2743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В</a:t>
            </a:r>
            <a:r>
              <a:rPr lang="en-US" sz="2400" b="1" baseline="-25000">
                <a:solidFill>
                  <a:schemeClr val="tx2"/>
                </a:solidFill>
              </a:rPr>
              <a:t>1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61558" name="Line 54"/>
          <p:cNvSpPr>
            <a:spLocks noChangeShapeType="1"/>
          </p:cNvSpPr>
          <p:nvPr/>
        </p:nvSpPr>
        <p:spPr bwMode="auto">
          <a:xfrm flipH="1" flipV="1">
            <a:off x="1752600" y="1981200"/>
            <a:ext cx="1752600" cy="42672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60" name="Freeform 56"/>
          <p:cNvSpPr>
            <a:spLocks/>
          </p:cNvSpPr>
          <p:nvPr/>
        </p:nvSpPr>
        <p:spPr bwMode="auto">
          <a:xfrm>
            <a:off x="1752600" y="1981200"/>
            <a:ext cx="1752600" cy="4267200"/>
          </a:xfrm>
          <a:custGeom>
            <a:avLst/>
            <a:gdLst/>
            <a:ahLst/>
            <a:cxnLst>
              <a:cxn ang="0">
                <a:pos x="1104" y="2688"/>
              </a:cxn>
              <a:cxn ang="0">
                <a:pos x="12" y="2166"/>
              </a:cxn>
              <a:cxn ang="0">
                <a:pos x="0" y="0"/>
              </a:cxn>
              <a:cxn ang="0">
                <a:pos x="1104" y="2688"/>
              </a:cxn>
            </a:cxnLst>
            <a:rect l="0" t="0" r="r" b="b"/>
            <a:pathLst>
              <a:path w="1104" h="2688">
                <a:moveTo>
                  <a:pt x="1104" y="2688"/>
                </a:moveTo>
                <a:lnTo>
                  <a:pt x="12" y="2166"/>
                </a:lnTo>
                <a:lnTo>
                  <a:pt x="0" y="0"/>
                </a:lnTo>
                <a:lnTo>
                  <a:pt x="1104" y="2688"/>
                </a:lnTo>
                <a:close/>
              </a:path>
            </a:pathLst>
          </a:custGeom>
          <a:solidFill>
            <a:srgbClr val="FFFF00">
              <a:alpha val="52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61" name="Freeform 57"/>
          <p:cNvSpPr>
            <a:spLocks/>
          </p:cNvSpPr>
          <p:nvPr/>
        </p:nvSpPr>
        <p:spPr bwMode="auto">
          <a:xfrm>
            <a:off x="825500" y="5410200"/>
            <a:ext cx="977900" cy="838200"/>
          </a:xfrm>
          <a:custGeom>
            <a:avLst/>
            <a:gdLst/>
            <a:ahLst/>
            <a:cxnLst>
              <a:cxn ang="0">
                <a:pos x="616" y="0"/>
              </a:cxn>
              <a:cxn ang="0">
                <a:pos x="0" y="528"/>
              </a:cxn>
            </a:cxnLst>
            <a:rect l="0" t="0" r="r" b="b"/>
            <a:pathLst>
              <a:path w="616" h="528">
                <a:moveTo>
                  <a:pt x="616" y="0"/>
                </a:moveTo>
                <a:lnTo>
                  <a:pt x="0" y="528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62" name="Text Box 58"/>
          <p:cNvSpPr txBox="1">
            <a:spLocks noChangeArrowheads="1"/>
          </p:cNvSpPr>
          <p:nvPr/>
        </p:nvSpPr>
        <p:spPr bwMode="auto">
          <a:xfrm>
            <a:off x="1447800" y="5105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D</a:t>
            </a:r>
            <a:endParaRPr lang="ru-RU" sz="2400" b="1">
              <a:solidFill>
                <a:schemeClr val="tx2"/>
              </a:solidFill>
            </a:endParaRPr>
          </a:p>
        </p:txBody>
      </p:sp>
      <p:sp>
        <p:nvSpPr>
          <p:cNvPr id="661563" name="Text Box 59"/>
          <p:cNvSpPr txBox="1">
            <a:spLocks noChangeArrowheads="1"/>
          </p:cNvSpPr>
          <p:nvPr/>
        </p:nvSpPr>
        <p:spPr bwMode="auto">
          <a:xfrm>
            <a:off x="5334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</a:rPr>
              <a:t>А</a:t>
            </a:r>
          </a:p>
        </p:txBody>
      </p:sp>
      <p:sp>
        <p:nvSpPr>
          <p:cNvPr id="661567" name="Freeform 63"/>
          <p:cNvSpPr>
            <a:spLocks/>
          </p:cNvSpPr>
          <p:nvPr/>
        </p:nvSpPr>
        <p:spPr bwMode="auto">
          <a:xfrm>
            <a:off x="3505200" y="2006600"/>
            <a:ext cx="927100" cy="4241800"/>
          </a:xfrm>
          <a:custGeom>
            <a:avLst/>
            <a:gdLst/>
            <a:ahLst/>
            <a:cxnLst>
              <a:cxn ang="0">
                <a:pos x="0" y="2672"/>
              </a:cxn>
              <a:cxn ang="0">
                <a:pos x="568" y="0"/>
              </a:cxn>
              <a:cxn ang="0">
                <a:pos x="584" y="16"/>
              </a:cxn>
            </a:cxnLst>
            <a:rect l="0" t="0" r="r" b="b"/>
            <a:pathLst>
              <a:path w="584" h="2672">
                <a:moveTo>
                  <a:pt x="0" y="2672"/>
                </a:moveTo>
                <a:lnTo>
                  <a:pt x="568" y="0"/>
                </a:lnTo>
                <a:lnTo>
                  <a:pt x="584" y="16"/>
                </a:ln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70" name="Freeform 66"/>
          <p:cNvSpPr>
            <a:spLocks/>
          </p:cNvSpPr>
          <p:nvPr/>
        </p:nvSpPr>
        <p:spPr bwMode="auto">
          <a:xfrm>
            <a:off x="1004888" y="6086475"/>
            <a:ext cx="366712" cy="161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1" y="6"/>
              </a:cxn>
              <a:cxn ang="0">
                <a:pos x="87" y="102"/>
              </a:cxn>
            </a:cxnLst>
            <a:rect l="0" t="0" r="r" b="b"/>
            <a:pathLst>
              <a:path w="231" h="102">
                <a:moveTo>
                  <a:pt x="0" y="0"/>
                </a:moveTo>
                <a:lnTo>
                  <a:pt x="231" y="6"/>
                </a:lnTo>
                <a:lnTo>
                  <a:pt x="87" y="10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71" name="Freeform 67"/>
          <p:cNvSpPr>
            <a:spLocks/>
          </p:cNvSpPr>
          <p:nvPr/>
        </p:nvSpPr>
        <p:spPr bwMode="auto">
          <a:xfrm>
            <a:off x="1752600" y="5029200"/>
            <a:ext cx="304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96"/>
              </a:cxn>
              <a:cxn ang="0">
                <a:pos x="192" y="288"/>
              </a:cxn>
            </a:cxnLst>
            <a:rect l="0" t="0" r="r" b="b"/>
            <a:pathLst>
              <a:path w="192" h="288">
                <a:moveTo>
                  <a:pt x="0" y="0"/>
                </a:moveTo>
                <a:lnTo>
                  <a:pt x="192" y="96"/>
                </a:lnTo>
                <a:lnTo>
                  <a:pt x="192" y="288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790700" y="5322888"/>
            <a:ext cx="1714500" cy="925512"/>
            <a:chOff x="1128" y="3401"/>
            <a:chExt cx="1080" cy="583"/>
          </a:xfrm>
        </p:grpSpPr>
        <p:sp>
          <p:nvSpPr>
            <p:cNvPr id="661573" name="Freeform 69"/>
            <p:cNvSpPr>
              <a:spLocks/>
            </p:cNvSpPr>
            <p:nvPr/>
          </p:nvSpPr>
          <p:spPr bwMode="auto">
            <a:xfrm>
              <a:off x="1128" y="3456"/>
              <a:ext cx="1080" cy="528"/>
            </a:xfrm>
            <a:custGeom>
              <a:avLst/>
              <a:gdLst/>
              <a:ahLst/>
              <a:cxnLst>
                <a:cxn ang="0">
                  <a:pos x="1080" y="528"/>
                </a:cxn>
                <a:cxn ang="0">
                  <a:pos x="0" y="8"/>
                </a:cxn>
                <a:cxn ang="0">
                  <a:pos x="24" y="0"/>
                </a:cxn>
              </a:cxnLst>
              <a:rect l="0" t="0" r="r" b="b"/>
              <a:pathLst>
                <a:path w="1080" h="528">
                  <a:moveTo>
                    <a:pt x="1080" y="528"/>
                  </a:moveTo>
                  <a:lnTo>
                    <a:pt x="0" y="8"/>
                  </a:lnTo>
                  <a:lnTo>
                    <a:pt x="24" y="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61574" name="Freeform 70"/>
            <p:cNvSpPr>
              <a:spLocks/>
            </p:cNvSpPr>
            <p:nvPr/>
          </p:nvSpPr>
          <p:spPr bwMode="auto">
            <a:xfrm>
              <a:off x="1872" y="3648"/>
              <a:ext cx="192" cy="192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48" y="48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192" y="0"/>
                  </a:moveTo>
                  <a:cubicBezTo>
                    <a:pt x="136" y="8"/>
                    <a:pt x="80" y="16"/>
                    <a:pt x="48" y="48"/>
                  </a:cubicBezTo>
                  <a:cubicBezTo>
                    <a:pt x="16" y="80"/>
                    <a:pt x="8" y="136"/>
                    <a:pt x="0" y="19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61575" name="Rectangle 71"/>
            <p:cNvSpPr>
              <a:spLocks noChangeArrowheads="1"/>
            </p:cNvSpPr>
            <p:nvPr/>
          </p:nvSpPr>
          <p:spPr bwMode="auto">
            <a:xfrm>
              <a:off x="1712" y="3401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  <a:endParaRPr lang="ru-RU" sz="32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173413" y="5105400"/>
            <a:ext cx="636587" cy="609600"/>
            <a:chOff x="1999" y="3216"/>
            <a:chExt cx="401" cy="384"/>
          </a:xfrm>
        </p:grpSpPr>
        <p:sp>
          <p:nvSpPr>
            <p:cNvPr id="661569" name="Rectangle 65"/>
            <p:cNvSpPr>
              <a:spLocks noChangeArrowheads="1"/>
            </p:cNvSpPr>
            <p:nvPr/>
          </p:nvSpPr>
          <p:spPr bwMode="auto">
            <a:xfrm>
              <a:off x="1999" y="3216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30</a:t>
              </a:r>
              <a:r>
                <a:rPr lang="ru-RU" sz="2400" b="1" baseline="30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grpSp>
          <p:nvGrpSpPr>
            <p:cNvPr id="4" name="Group 73"/>
            <p:cNvGrpSpPr>
              <a:grpSpLocks/>
            </p:cNvGrpSpPr>
            <p:nvPr/>
          </p:nvGrpSpPr>
          <p:grpSpPr bwMode="auto">
            <a:xfrm>
              <a:off x="2056" y="3408"/>
              <a:ext cx="239" cy="192"/>
              <a:chOff x="2056" y="3408"/>
              <a:chExt cx="239" cy="192"/>
            </a:xfrm>
          </p:grpSpPr>
          <p:sp>
            <p:nvSpPr>
              <p:cNvPr id="661568" name="Freeform 64"/>
              <p:cNvSpPr>
                <a:spLocks/>
              </p:cNvSpPr>
              <p:nvPr/>
            </p:nvSpPr>
            <p:spPr bwMode="auto">
              <a:xfrm rot="2559825">
                <a:off x="2064" y="3408"/>
                <a:ext cx="192" cy="192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48" y="48"/>
                  </a:cxn>
                  <a:cxn ang="0">
                    <a:pos x="0" y="192"/>
                  </a:cxn>
                </a:cxnLst>
                <a:rect l="0" t="0" r="r" b="b"/>
                <a:pathLst>
                  <a:path w="192" h="192">
                    <a:moveTo>
                      <a:pt x="192" y="0"/>
                    </a:moveTo>
                    <a:cubicBezTo>
                      <a:pt x="136" y="8"/>
                      <a:pt x="80" y="16"/>
                      <a:pt x="48" y="48"/>
                    </a:cubicBezTo>
                    <a:cubicBezTo>
                      <a:pt x="16" y="80"/>
                      <a:pt x="8" y="136"/>
                      <a:pt x="0" y="192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1576" name="Freeform 72"/>
              <p:cNvSpPr>
                <a:spLocks/>
              </p:cNvSpPr>
              <p:nvPr/>
            </p:nvSpPr>
            <p:spPr bwMode="auto">
              <a:xfrm>
                <a:off x="2056" y="3482"/>
                <a:ext cx="239" cy="64"/>
              </a:xfrm>
              <a:custGeom>
                <a:avLst/>
                <a:gdLst/>
                <a:ahLst/>
                <a:cxnLst>
                  <a:cxn ang="0">
                    <a:pos x="239" y="64"/>
                  </a:cxn>
                  <a:cxn ang="0">
                    <a:pos x="101" y="2"/>
                  </a:cxn>
                  <a:cxn ang="0">
                    <a:pos x="0" y="54"/>
                  </a:cxn>
                </a:cxnLst>
                <a:rect l="0" t="0" r="r" b="b"/>
                <a:pathLst>
                  <a:path w="239" h="64">
                    <a:moveTo>
                      <a:pt x="239" y="64"/>
                    </a:moveTo>
                    <a:cubicBezTo>
                      <a:pt x="193" y="32"/>
                      <a:pt x="141" y="4"/>
                      <a:pt x="101" y="2"/>
                    </a:cubicBezTo>
                    <a:cubicBezTo>
                      <a:pt x="61" y="0"/>
                      <a:pt x="21" y="43"/>
                      <a:pt x="0" y="54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77"/>
          <p:cNvGrpSpPr>
            <a:grpSpLocks/>
          </p:cNvGrpSpPr>
          <p:nvPr/>
        </p:nvGrpSpPr>
        <p:grpSpPr bwMode="auto">
          <a:xfrm>
            <a:off x="1009650" y="5241925"/>
            <a:ext cx="1333500" cy="1463675"/>
            <a:chOff x="636" y="3302"/>
            <a:chExt cx="840" cy="922"/>
          </a:xfrm>
        </p:grpSpPr>
        <p:sp>
          <p:nvSpPr>
            <p:cNvPr id="661579" name="Text Box 75"/>
            <p:cNvSpPr txBox="1">
              <a:spLocks noChangeArrowheads="1"/>
            </p:cNvSpPr>
            <p:nvPr/>
          </p:nvSpPr>
          <p:spPr bwMode="auto">
            <a:xfrm>
              <a:off x="636" y="3302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661580" name="Text Box 76"/>
            <p:cNvSpPr txBox="1">
              <a:spLocks noChangeArrowheads="1"/>
            </p:cNvSpPr>
            <p:nvPr/>
          </p:nvSpPr>
          <p:spPr bwMode="auto">
            <a:xfrm>
              <a:off x="1200" y="3782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661583" name="Freeform 79"/>
          <p:cNvSpPr>
            <a:spLocks/>
          </p:cNvSpPr>
          <p:nvPr/>
        </p:nvSpPr>
        <p:spPr bwMode="auto">
          <a:xfrm>
            <a:off x="1752600" y="1968500"/>
            <a:ext cx="2628900" cy="4292600"/>
          </a:xfrm>
          <a:custGeom>
            <a:avLst/>
            <a:gdLst/>
            <a:ahLst/>
            <a:cxnLst>
              <a:cxn ang="0">
                <a:pos x="1112" y="2704"/>
              </a:cxn>
              <a:cxn ang="0">
                <a:pos x="1656" y="0"/>
              </a:cxn>
              <a:cxn ang="0">
                <a:pos x="40" y="0"/>
              </a:cxn>
              <a:cxn ang="0">
                <a:pos x="0" y="8"/>
              </a:cxn>
              <a:cxn ang="0">
                <a:pos x="1112" y="2704"/>
              </a:cxn>
            </a:cxnLst>
            <a:rect l="0" t="0" r="r" b="b"/>
            <a:pathLst>
              <a:path w="1656" h="2704">
                <a:moveTo>
                  <a:pt x="1112" y="2704"/>
                </a:moveTo>
                <a:lnTo>
                  <a:pt x="1656" y="0"/>
                </a:lnTo>
                <a:lnTo>
                  <a:pt x="40" y="0"/>
                </a:lnTo>
                <a:lnTo>
                  <a:pt x="0" y="8"/>
                </a:lnTo>
                <a:lnTo>
                  <a:pt x="1112" y="2704"/>
                </a:lnTo>
                <a:close/>
              </a:path>
            </a:pathLst>
          </a:custGeom>
          <a:solidFill>
            <a:srgbClr val="00FFFF">
              <a:alpha val="3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84" name="Freeform 80"/>
          <p:cNvSpPr>
            <a:spLocks/>
          </p:cNvSpPr>
          <p:nvPr/>
        </p:nvSpPr>
        <p:spPr bwMode="auto">
          <a:xfrm>
            <a:off x="3873500" y="1993900"/>
            <a:ext cx="431800" cy="431800"/>
          </a:xfrm>
          <a:custGeom>
            <a:avLst/>
            <a:gdLst/>
            <a:ahLst/>
            <a:cxnLst>
              <a:cxn ang="0">
                <a:pos x="272" y="272"/>
              </a:cxn>
              <a:cxn ang="0">
                <a:pos x="0" y="272"/>
              </a:cxn>
              <a:cxn ang="0">
                <a:pos x="64" y="0"/>
              </a:cxn>
            </a:cxnLst>
            <a:rect l="0" t="0" r="r" b="b"/>
            <a:pathLst>
              <a:path w="272" h="272">
                <a:moveTo>
                  <a:pt x="272" y="272"/>
                </a:moveTo>
                <a:lnTo>
                  <a:pt x="0" y="272"/>
                </a:lnTo>
                <a:lnTo>
                  <a:pt x="6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1586" name="Text Box 82"/>
          <p:cNvSpPr txBox="1">
            <a:spLocks noChangeArrowheads="1"/>
          </p:cNvSpPr>
          <p:nvPr/>
        </p:nvSpPr>
        <p:spPr bwMode="auto">
          <a:xfrm>
            <a:off x="2743200" y="13716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1587" name="Text Box 83"/>
          <p:cNvSpPr txBox="1">
            <a:spLocks noChangeArrowheads="1"/>
          </p:cNvSpPr>
          <p:nvPr/>
        </p:nvSpPr>
        <p:spPr bwMode="auto">
          <a:xfrm>
            <a:off x="2508250" y="3429000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6" name="Group 88"/>
          <p:cNvGrpSpPr>
            <a:grpSpLocks/>
          </p:cNvGrpSpPr>
          <p:nvPr/>
        </p:nvGrpSpPr>
        <p:grpSpPr bwMode="auto">
          <a:xfrm rot="1409166">
            <a:off x="1828800" y="5562600"/>
            <a:ext cx="692150" cy="579438"/>
            <a:chOff x="3840" y="2496"/>
            <a:chExt cx="436" cy="365"/>
          </a:xfrm>
        </p:grpSpPr>
        <p:sp>
          <p:nvSpPr>
            <p:cNvPr id="661588" name="Text Box 84"/>
            <p:cNvSpPr txBox="1">
              <a:spLocks noChangeArrowheads="1"/>
            </p:cNvSpPr>
            <p:nvPr/>
          </p:nvSpPr>
          <p:spPr bwMode="auto">
            <a:xfrm>
              <a:off x="3840" y="2496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r>
                <a:rPr 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2</a:t>
              </a:r>
            </a:p>
          </p:txBody>
        </p:sp>
        <p:sp>
          <p:nvSpPr>
            <p:cNvPr id="661589" name="Freeform 85"/>
            <p:cNvSpPr>
              <a:spLocks/>
            </p:cNvSpPr>
            <p:nvPr/>
          </p:nvSpPr>
          <p:spPr bwMode="auto">
            <a:xfrm>
              <a:off x="4028" y="2576"/>
              <a:ext cx="196" cy="203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8" y="203"/>
                </a:cxn>
                <a:cxn ang="0">
                  <a:pos x="40" y="0"/>
                </a:cxn>
                <a:cxn ang="0">
                  <a:pos x="196" y="0"/>
                </a:cxn>
                <a:cxn ang="0">
                  <a:pos x="192" y="20"/>
                </a:cxn>
              </a:cxnLst>
              <a:rect l="0" t="0" r="r" b="b"/>
              <a:pathLst>
                <a:path w="196" h="203">
                  <a:moveTo>
                    <a:pt x="0" y="52"/>
                  </a:moveTo>
                  <a:lnTo>
                    <a:pt x="28" y="203"/>
                  </a:lnTo>
                  <a:lnTo>
                    <a:pt x="40" y="0"/>
                  </a:lnTo>
                  <a:lnTo>
                    <a:pt x="196" y="0"/>
                  </a:lnTo>
                  <a:lnTo>
                    <a:pt x="192" y="2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61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1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6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6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15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6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6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661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61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15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6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6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500"/>
                                        <p:tgtEl>
                                          <p:spTgt spid="66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6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500"/>
                                        <p:tgtEl>
                                          <p:spTgt spid="66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82" grpId="0" animBg="1"/>
      <p:bldP spid="661582" grpId="1" animBg="1"/>
      <p:bldP spid="661549" grpId="0" animBg="1"/>
      <p:bldP spid="661560" grpId="0" animBg="1"/>
      <p:bldP spid="661567" grpId="0" animBg="1"/>
      <p:bldP spid="661570" grpId="0" animBg="1"/>
      <p:bldP spid="661571" grpId="0" animBg="1"/>
      <p:bldP spid="661583" grpId="0" animBg="1"/>
      <p:bldP spid="661584" grpId="0" animBg="1"/>
      <p:bldP spid="661586" grpId="0"/>
      <p:bldP spid="6615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44402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_MonumentoTitulGr" pitchFamily="18" charset="-52"/>
              </a:rPr>
              <a:t>За решение двух задач 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_MonumentoTitulGr" pitchFamily="18" charset="-52"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_MonumentoTitulGr" pitchFamily="18" charset="-52"/>
              </a:rPr>
              <a:t>оценка: </a:t>
            </a:r>
            <a:r>
              <a:rPr lang="ru-RU" dirty="0" smtClean="0">
                <a:solidFill>
                  <a:schemeClr val="accent2"/>
                </a:solidFill>
                <a:latin typeface="a_MonumentoTitulGr" pitchFamily="18" charset="-52"/>
              </a:rPr>
              <a:t>«5»</a:t>
            </a:r>
            <a:r>
              <a:rPr lang="ru-RU" dirty="0" smtClean="0">
                <a:latin typeface="a_MonumentoTitulGr" pitchFamily="18" charset="-52"/>
              </a:rPr>
              <a:t/>
            </a:r>
            <a:br>
              <a:rPr lang="ru-RU" dirty="0" smtClean="0">
                <a:latin typeface="a_MonumentoTitulGr" pitchFamily="18" charset="-52"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_MonumentoTitulGr" pitchFamily="18" charset="-52"/>
              </a:rPr>
              <a:t>одна задача : </a:t>
            </a:r>
            <a:r>
              <a:rPr lang="ru-RU" dirty="0" smtClean="0">
                <a:solidFill>
                  <a:schemeClr val="accent2"/>
                </a:solidFill>
                <a:latin typeface="a_MonumentoTitulGr" pitchFamily="18" charset="-52"/>
              </a:rPr>
              <a:t>«4»</a:t>
            </a:r>
            <a:r>
              <a:rPr lang="ru-RU" dirty="0" smtClean="0">
                <a:latin typeface="a_MonumentoTitulGr" pitchFamily="18" charset="-52"/>
              </a:rPr>
              <a:t/>
            </a:r>
            <a:br>
              <a:rPr lang="ru-RU" dirty="0" smtClean="0">
                <a:latin typeface="a_MonumentoTitulGr" pitchFamily="18" charset="-52"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_MonumentoTitulGr" pitchFamily="18" charset="-52"/>
              </a:rPr>
              <a:t>две задачи , но не полностью </a:t>
            </a:r>
            <a:r>
              <a:rPr lang="ru-RU" dirty="0" smtClean="0">
                <a:latin typeface="a_MonumentoTitulGr" pitchFamily="18" charset="-52"/>
              </a:rPr>
              <a:t>: </a:t>
            </a:r>
            <a:r>
              <a:rPr lang="ru-RU" dirty="0" smtClean="0">
                <a:solidFill>
                  <a:schemeClr val="accent2"/>
                </a:solidFill>
                <a:latin typeface="a_MonumentoTitulGr" pitchFamily="18" charset="-52"/>
              </a:rPr>
              <a:t>«3»</a:t>
            </a:r>
            <a:endParaRPr lang="ru-RU" dirty="0">
              <a:solidFill>
                <a:schemeClr val="accent2"/>
              </a:solidFill>
              <a:latin typeface="a_MonumentoTitulGr" pitchFamily="18" charset="-5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accent2"/>
                </a:solidFill>
                <a:latin typeface="a_MonumentoTitulGr" pitchFamily="18" charset="-52"/>
              </a:rPr>
              <a:t>Удачи!!!</a:t>
            </a:r>
            <a:endParaRPr lang="ru-RU" sz="9600" dirty="0">
              <a:solidFill>
                <a:schemeClr val="accent2"/>
              </a:solidFill>
              <a:latin typeface="a_MonumentoTitulGr" pitchFamily="18" charset="-5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27076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Призма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78948" y="3244334"/>
            <a:ext cx="2921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5714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: основания – равные </a:t>
            </a:r>
            <a:r>
              <a:rPr lang="en-US" b="1" dirty="0" smtClean="0">
                <a:latin typeface="Times New Roman" pitchFamily="18" charset="0"/>
              </a:rPr>
              <a:t>n</a:t>
            </a:r>
            <a:r>
              <a:rPr lang="ru-RU" b="1" dirty="0" smtClean="0">
                <a:latin typeface="Times New Roman" pitchFamily="18" charset="0"/>
              </a:rPr>
              <a:t> – угольники, лежащие в параллельных плоскостях, боковые грани – параллелограммы. 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643050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</a:rPr>
              <a:t>Наклонная – боковые грани – параллелограммы.</a:t>
            </a:r>
            <a:endParaRPr lang="ru-RU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23850" y="2492375"/>
            <a:ext cx="3959225" cy="4033838"/>
            <a:chOff x="323850" y="2492375"/>
            <a:chExt cx="3959225" cy="4033838"/>
          </a:xfrm>
        </p:grpSpPr>
        <p:pic>
          <p:nvPicPr>
            <p:cNvPr id="8" name="Picture 6" descr="Наклонная призма"/>
            <p:cNvPicPr>
              <a:picLocks noChangeAspect="1" noChangeArrowheads="1"/>
            </p:cNvPicPr>
            <p:nvPr/>
          </p:nvPicPr>
          <p:blipFill>
            <a:blip r:embed="rId3"/>
            <a:srcRect l="12363" t="3088" r="42387" b="15439"/>
            <a:stretch>
              <a:fillRect/>
            </a:stretch>
          </p:blipFill>
          <p:spPr bwMode="auto">
            <a:xfrm>
              <a:off x="323850" y="2492375"/>
              <a:ext cx="3916363" cy="4033838"/>
            </a:xfrm>
            <a:prstGeom prst="rect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84213" y="3213100"/>
              <a:ext cx="1223962" cy="4270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Times New Roman" pitchFamily="18" charset="0"/>
                </a:rPr>
                <a:t>H</a:t>
              </a:r>
              <a:endParaRPr lang="ru-RU" sz="22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116013" y="5300663"/>
              <a:ext cx="792162" cy="4270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Times New Roman" pitchFamily="18" charset="0"/>
                </a:rPr>
                <a:t>H</a:t>
              </a:r>
              <a:r>
                <a:rPr lang="en-US" sz="2200" b="1" baseline="-2500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  <a:endParaRPr lang="ru-RU" sz="22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95288" y="5373688"/>
              <a:ext cx="6477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9900"/>
                  </a:solidFill>
                  <a:latin typeface="Times New Roman" pitchFamily="18" charset="0"/>
                </a:rPr>
                <a:t>A</a:t>
              </a:r>
              <a:endParaRPr lang="ru-RU" sz="2400" b="1">
                <a:solidFill>
                  <a:srgbClr val="009900"/>
                </a:solidFill>
                <a:latin typeface="Times New Roman" pitchFamily="18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39750" y="3933825"/>
              <a:ext cx="122396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9900"/>
                  </a:solidFill>
                  <a:latin typeface="Times New Roman" pitchFamily="18" charset="0"/>
                </a:rPr>
                <a:t>k</a:t>
              </a:r>
              <a:endParaRPr lang="ru-RU" sz="2400" b="1">
                <a:solidFill>
                  <a:srgbClr val="009900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39750" y="4437063"/>
              <a:ext cx="649288" cy="4270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0000FF"/>
                  </a:solidFill>
                  <a:latin typeface="Times New Roman" pitchFamily="18" charset="0"/>
                </a:rPr>
                <a:t>F</a:t>
              </a:r>
              <a:endParaRPr lang="ru-RU" sz="2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187450" y="3789363"/>
              <a:ext cx="863600" cy="4270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0000FF"/>
                  </a:solidFill>
                  <a:latin typeface="Times New Roman" pitchFamily="18" charset="0"/>
                </a:rPr>
                <a:t>M</a:t>
              </a:r>
              <a:endParaRPr lang="ru-RU" sz="2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059113" y="3860800"/>
              <a:ext cx="792162" cy="4270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0000FF"/>
                  </a:solidFill>
                  <a:latin typeface="Times New Roman" pitchFamily="18" charset="0"/>
                </a:rPr>
                <a:t>N</a:t>
              </a:r>
              <a:endParaRPr lang="ru-RU" sz="2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635375" y="4365625"/>
              <a:ext cx="647700" cy="4270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0000FF"/>
                  </a:solidFill>
                  <a:latin typeface="Times New Roman" pitchFamily="18" charset="0"/>
                </a:rPr>
                <a:t>P</a:t>
              </a:r>
              <a:endParaRPr lang="ru-RU" sz="2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484438" y="4941888"/>
              <a:ext cx="503237" cy="4270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</a:rPr>
                <a:t>D</a:t>
              </a:r>
              <a:endParaRPr lang="ru-RU" sz="2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ph sz="half" idx="1"/>
            </p:nvPr>
          </p:nvGraphicFramePr>
          <p:xfrm>
            <a:off x="2057400" y="3748088"/>
            <a:ext cx="838200" cy="228600"/>
          </p:xfrm>
          <a:graphic>
            <a:graphicData uri="http://schemas.openxmlformats.org/presentationml/2006/ole">
              <p:oleObj spid="_x0000_s1026" name="Формула" r:id="rId4" imgW="838080" imgH="228600" progId="Equation.3">
                <p:embed/>
              </p:oleObj>
            </a:graphicData>
          </a:graphic>
        </p:graphicFrame>
      </p:grpSp>
      <p:sp>
        <p:nvSpPr>
          <p:cNvPr id="19" name="Прямоугольник 18"/>
          <p:cNvSpPr/>
          <p:nvPr/>
        </p:nvSpPr>
        <p:spPr>
          <a:xfrm>
            <a:off x="4572000" y="22859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HH</a:t>
            </a:r>
            <a:r>
              <a:rPr lang="en-US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ru-RU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– высота призмы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9900"/>
                </a:solidFill>
                <a:latin typeface="Times New Roman" pitchFamily="18" charset="0"/>
              </a:rPr>
              <a:t>AH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(</a:t>
            </a:r>
            <a:r>
              <a:rPr lang="en-US" b="1" dirty="0" smtClean="0">
                <a:solidFill>
                  <a:srgbClr val="009900"/>
                </a:solidFill>
                <a:latin typeface="Times New Roman" pitchFamily="18" charset="0"/>
              </a:rPr>
              <a:t>k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)</a:t>
            </a:r>
            <a:r>
              <a:rPr lang="en-US" b="1" dirty="0" smtClean="0">
                <a:solidFill>
                  <a:srgbClr val="009900"/>
                </a:solidFill>
                <a:latin typeface="Times New Roman" pitchFamily="18" charset="0"/>
              </a:rPr>
              <a:t> –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боковое ребро призмы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FMNPD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</a:rPr>
              <a:t> – сечение, перпендикулярное боковому ребру</a:t>
            </a:r>
            <a:endParaRPr lang="ru-RU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857752" y="4286256"/>
          <a:ext cx="3384550" cy="676275"/>
        </p:xfrm>
        <a:graphic>
          <a:graphicData uri="http://schemas.openxmlformats.org/presentationml/2006/ole">
            <p:oleObj spid="_x0000_s1027" name="Формула" r:id="rId5" imgW="1143000" imgH="2286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500694" y="5357826"/>
          <a:ext cx="2054225" cy="671513"/>
        </p:xfrm>
        <a:graphic>
          <a:graphicData uri="http://schemas.openxmlformats.org/presentationml/2006/ole">
            <p:oleObj spid="_x0000_s1028" name="Формула" r:id="rId6" imgW="698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НАХОЖДЕНИЕ ТОЧКИ ПЕРЕСЕЧЕНИЯ ПРЯМОЙ С ПЛОСКОСТЬЮ ГРАНИ КУБА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4419600" y="1066800"/>
            <a:ext cx="4419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/>
              <a:t>Дан куб </a:t>
            </a:r>
            <a:r>
              <a:rPr lang="en-US" sz="2800" b="1" dirty="0"/>
              <a:t>ABCDA</a:t>
            </a:r>
            <a:r>
              <a:rPr lang="en-US" sz="2800" b="1" baseline="-25000" dirty="0"/>
              <a:t>1</a:t>
            </a:r>
            <a:r>
              <a:rPr lang="en-US" sz="2800" b="1" dirty="0"/>
              <a:t>B</a:t>
            </a:r>
            <a:r>
              <a:rPr lang="en-US" sz="2800" b="1" baseline="-25000" dirty="0"/>
              <a:t>1</a:t>
            </a:r>
            <a:r>
              <a:rPr lang="en-US" sz="2800" b="1" dirty="0"/>
              <a:t>C</a:t>
            </a:r>
            <a:r>
              <a:rPr lang="en-US" sz="2800" b="1" baseline="-25000" dirty="0"/>
              <a:t>1</a:t>
            </a:r>
            <a:r>
              <a:rPr lang="en-US" sz="2800" b="1" dirty="0"/>
              <a:t>D</a:t>
            </a:r>
            <a:r>
              <a:rPr lang="en-US" sz="2800" b="1" baseline="-25000" dirty="0"/>
              <a:t>1</a:t>
            </a:r>
            <a:r>
              <a:rPr lang="ru-RU" sz="2800" b="1" dirty="0"/>
              <a:t>. На его ребре ВВ</a:t>
            </a:r>
            <a:r>
              <a:rPr lang="en-US" sz="2800" b="1" baseline="-25000" dirty="0"/>
              <a:t>1</a:t>
            </a:r>
            <a:r>
              <a:rPr lang="ru-RU" sz="2800" b="1" baseline="-25000" dirty="0"/>
              <a:t> </a:t>
            </a:r>
            <a:r>
              <a:rPr lang="ru-RU" sz="2800" b="1" dirty="0"/>
              <a:t>дана точка </a:t>
            </a:r>
            <a:r>
              <a:rPr lang="en-US" sz="2800" b="1" dirty="0"/>
              <a:t>M</a:t>
            </a:r>
            <a:r>
              <a:rPr lang="ru-RU" sz="2800" b="1" dirty="0"/>
              <a:t>. Найти точку пересечения прямой </a:t>
            </a:r>
            <a:r>
              <a:rPr lang="en-US" sz="2800" b="1" dirty="0"/>
              <a:t>C</a:t>
            </a:r>
            <a:r>
              <a:rPr lang="en-US" sz="2800" b="1" baseline="-25000" dirty="0"/>
              <a:t>1</a:t>
            </a:r>
            <a:r>
              <a:rPr lang="en-US" sz="2800" b="1" dirty="0"/>
              <a:t>M</a:t>
            </a:r>
            <a:r>
              <a:rPr lang="ru-RU" sz="2800" b="1" dirty="0"/>
              <a:t> с плоскостью грани куба </a:t>
            </a:r>
            <a:r>
              <a:rPr lang="en-US" sz="2800" b="1" dirty="0"/>
              <a:t>ABCD</a:t>
            </a:r>
            <a:r>
              <a:rPr lang="ru-RU" sz="2800" b="1" dirty="0"/>
              <a:t>.</a:t>
            </a:r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3505200" y="18288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31242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M</a:t>
            </a:r>
            <a:endParaRPr lang="ru-RU" sz="200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143000" y="609600"/>
            <a:ext cx="3581400" cy="3140075"/>
            <a:chOff x="288" y="384"/>
            <a:chExt cx="2004" cy="1978"/>
          </a:xfrm>
        </p:grpSpPr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H="1">
              <a:off x="780" y="1865"/>
              <a:ext cx="10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 flipV="1">
              <a:off x="528" y="1865"/>
              <a:ext cx="252" cy="2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780" y="638"/>
              <a:ext cx="0" cy="1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288" y="384"/>
              <a:ext cx="2004" cy="1978"/>
              <a:chOff x="288" y="384"/>
              <a:chExt cx="2004" cy="1978"/>
            </a:xfrm>
          </p:grpSpPr>
          <p:sp>
            <p:nvSpPr>
              <p:cNvPr id="6152" name="AutoShape 8"/>
              <p:cNvSpPr>
                <a:spLocks noChangeArrowheads="1"/>
              </p:cNvSpPr>
              <p:nvPr/>
            </p:nvSpPr>
            <p:spPr bwMode="auto">
              <a:xfrm>
                <a:off x="528" y="638"/>
                <a:ext cx="1344" cy="1490"/>
              </a:xfrm>
              <a:prstGeom prst="cube">
                <a:avLst>
                  <a:gd name="adj" fmla="val 17449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384" y="1632"/>
                <a:ext cx="1908" cy="730"/>
                <a:chOff x="384" y="1632"/>
                <a:chExt cx="1908" cy="730"/>
              </a:xfrm>
            </p:grpSpPr>
            <p:sp>
              <p:nvSpPr>
                <p:cNvPr id="615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84" y="2112"/>
                  <a:ext cx="4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/>
                    <a:t>A</a:t>
                  </a:r>
                  <a:endParaRPr lang="ru-RU" sz="2000"/>
                </a:p>
              </p:txBody>
            </p:sp>
            <p:sp>
              <p:nvSpPr>
                <p:cNvPr id="615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584" y="2112"/>
                  <a:ext cx="4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/>
                    <a:t>B</a:t>
                  </a:r>
                  <a:endParaRPr lang="ru-RU" sz="2000"/>
                </a:p>
              </p:txBody>
            </p:sp>
            <p:sp>
              <p:nvSpPr>
                <p:cNvPr id="616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872" y="1752"/>
                  <a:ext cx="4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/>
                    <a:t>C</a:t>
                  </a:r>
                  <a:endParaRPr lang="ru-RU" sz="2000"/>
                </a:p>
              </p:txBody>
            </p:sp>
            <p:sp>
              <p:nvSpPr>
                <p:cNvPr id="616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768" y="1632"/>
                  <a:ext cx="4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/>
                    <a:t>D</a:t>
                  </a:r>
                  <a:endParaRPr lang="ru-RU" sz="2000"/>
                </a:p>
              </p:txBody>
            </p:sp>
          </p:grpSp>
          <p:sp>
            <p:nvSpPr>
              <p:cNvPr id="6164" name="Text Box 20"/>
              <p:cNvSpPr txBox="1">
                <a:spLocks noChangeArrowheads="1"/>
              </p:cNvSpPr>
              <p:nvPr/>
            </p:nvSpPr>
            <p:spPr bwMode="auto">
              <a:xfrm>
                <a:off x="288" y="720"/>
                <a:ext cx="4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/>
                  <a:t>A</a:t>
                </a:r>
                <a:r>
                  <a:rPr lang="en-US" sz="2000" baseline="-25000"/>
                  <a:t>1</a:t>
                </a:r>
                <a:endParaRPr lang="ru-RU" sz="2000"/>
              </a:p>
            </p:txBody>
          </p:sp>
          <p:sp>
            <p:nvSpPr>
              <p:cNvPr id="6165" name="Text Box 21"/>
              <p:cNvSpPr txBox="1">
                <a:spLocks noChangeArrowheads="1"/>
              </p:cNvSpPr>
              <p:nvPr/>
            </p:nvSpPr>
            <p:spPr bwMode="auto">
              <a:xfrm>
                <a:off x="1440" y="624"/>
                <a:ext cx="4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/>
                  <a:t>B</a:t>
                </a:r>
                <a:r>
                  <a:rPr lang="en-US" sz="2000" baseline="-25000"/>
                  <a:t>1</a:t>
                </a:r>
                <a:endParaRPr lang="ru-RU" sz="2000"/>
              </a:p>
            </p:txBody>
          </p:sp>
          <p:sp>
            <p:nvSpPr>
              <p:cNvPr id="6166" name="Text Box 22"/>
              <p:cNvSpPr txBox="1">
                <a:spLocks noChangeArrowheads="1"/>
              </p:cNvSpPr>
              <p:nvPr/>
            </p:nvSpPr>
            <p:spPr bwMode="auto">
              <a:xfrm>
                <a:off x="1776" y="432"/>
                <a:ext cx="4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/>
                  <a:t>C</a:t>
                </a:r>
                <a:r>
                  <a:rPr lang="en-US" sz="2000" baseline="-25000"/>
                  <a:t>1</a:t>
                </a:r>
                <a:endParaRPr lang="ru-RU" sz="2000"/>
              </a:p>
            </p:txBody>
          </p:sp>
          <p:sp>
            <p:nvSpPr>
              <p:cNvPr id="6167" name="Text Box 23"/>
              <p:cNvSpPr txBox="1">
                <a:spLocks noChangeArrowheads="1"/>
              </p:cNvSpPr>
              <p:nvPr/>
            </p:nvSpPr>
            <p:spPr bwMode="auto">
              <a:xfrm>
                <a:off x="672" y="384"/>
                <a:ext cx="4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/>
                  <a:t>D</a:t>
                </a:r>
                <a:r>
                  <a:rPr lang="en-US" sz="2000" baseline="-25000"/>
                  <a:t>1</a:t>
                </a:r>
                <a:endParaRPr lang="ru-RU" sz="2000"/>
              </a:p>
            </p:txBody>
          </p:sp>
        </p:grpSp>
      </p:grpSp>
      <p:sp>
        <p:nvSpPr>
          <p:cNvPr id="6189" name="Line 45"/>
          <p:cNvSpPr>
            <a:spLocks noChangeShapeType="1"/>
          </p:cNvSpPr>
          <p:nvPr/>
        </p:nvSpPr>
        <p:spPr bwMode="auto">
          <a:xfrm flipH="1">
            <a:off x="1524000" y="990600"/>
            <a:ext cx="2438400" cy="5181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 flipH="1">
            <a:off x="1066800" y="2971800"/>
            <a:ext cx="2895600" cy="2895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ru-RU"/>
          </a:p>
        </p:txBody>
      </p: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133600" y="4648200"/>
            <a:ext cx="457200" cy="396875"/>
            <a:chOff x="1344" y="2928"/>
            <a:chExt cx="288" cy="250"/>
          </a:xfrm>
        </p:grpSpPr>
        <p:sp>
          <p:nvSpPr>
            <p:cNvPr id="6191" name="AutoShape 47"/>
            <p:cNvSpPr>
              <a:spLocks noChangeArrowheads="1"/>
            </p:cNvSpPr>
            <p:nvPr/>
          </p:nvSpPr>
          <p:spPr bwMode="auto">
            <a:xfrm>
              <a:off x="1344" y="2976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2" name="Text Box 48"/>
            <p:cNvSpPr txBox="1">
              <a:spLocks noChangeArrowheads="1"/>
            </p:cNvSpPr>
            <p:nvPr/>
          </p:nvSpPr>
          <p:spPr bwMode="auto">
            <a:xfrm>
              <a:off x="1392" y="2928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X</a:t>
              </a:r>
              <a:endParaRPr lang="ru-RU" sz="2000"/>
            </a:p>
          </p:txBody>
        </p:sp>
      </p:grp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3500430" y="3929066"/>
            <a:ext cx="54102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Построение: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Продолжаем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пересечения в точке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которая и есть искомая точка пересечения прямой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плоскостью грани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ABCD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9" grpId="0" animBg="1"/>
      <p:bldP spid="6190" grpId="0" animBg="1"/>
      <p:bldP spid="619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357158" y="142852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каком рисунке изображено сечение куба плоскостью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</p:txBody>
      </p:sp>
      <p:grpSp>
        <p:nvGrpSpPr>
          <p:cNvPr id="2" name="Group 172"/>
          <p:cNvGrpSpPr>
            <a:grpSpLocks/>
          </p:cNvGrpSpPr>
          <p:nvPr/>
        </p:nvGrpSpPr>
        <p:grpSpPr bwMode="auto">
          <a:xfrm>
            <a:off x="1676400" y="1066800"/>
            <a:ext cx="2514600" cy="2757488"/>
            <a:chOff x="528" y="288"/>
            <a:chExt cx="960" cy="1121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528" y="480"/>
              <a:ext cx="768" cy="816"/>
              <a:chOff x="1152" y="2160"/>
              <a:chExt cx="768" cy="816"/>
            </a:xfrm>
          </p:grpSpPr>
          <p:sp>
            <p:nvSpPr>
              <p:cNvPr id="3109" name="Freeform 37"/>
              <p:cNvSpPr>
                <a:spLocks/>
              </p:cNvSpPr>
              <p:nvPr/>
            </p:nvSpPr>
            <p:spPr bwMode="auto">
              <a:xfrm>
                <a:off x="1152" y="2160"/>
                <a:ext cx="624" cy="816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624" y="816"/>
                  </a:cxn>
                  <a:cxn ang="0">
                    <a:pos x="0" y="816"/>
                  </a:cxn>
                  <a:cxn ang="0">
                    <a:pos x="0" y="144"/>
                  </a:cxn>
                  <a:cxn ang="0">
                    <a:pos x="144" y="0"/>
                  </a:cxn>
                </a:cxnLst>
                <a:rect l="0" t="0" r="r" b="b"/>
                <a:pathLst>
                  <a:path w="624" h="816">
                    <a:moveTo>
                      <a:pt x="144" y="0"/>
                    </a:moveTo>
                    <a:lnTo>
                      <a:pt x="624" y="816"/>
                    </a:lnTo>
                    <a:lnTo>
                      <a:pt x="0" y="816"/>
                    </a:lnTo>
                    <a:lnTo>
                      <a:pt x="0" y="144"/>
                    </a:lnTo>
                    <a:lnTo>
                      <a:pt x="144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endParaRPr lang="ru-RU"/>
              </a:p>
            </p:txBody>
          </p:sp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1152" y="2160"/>
                <a:ext cx="768" cy="816"/>
                <a:chOff x="1152" y="2160"/>
                <a:chExt cx="768" cy="816"/>
              </a:xfrm>
            </p:grpSpPr>
            <p:sp>
              <p:nvSpPr>
                <p:cNvPr id="3077" name="AutoShape 5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768" cy="816"/>
                </a:xfrm>
                <a:prstGeom prst="cube">
                  <a:avLst>
                    <a:gd name="adj" fmla="val 17449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81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1296" y="2832"/>
                  <a:ext cx="62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308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152" y="2832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3083" name="Line 11"/>
                <p:cNvSpPr>
                  <a:spLocks noChangeShapeType="1"/>
                </p:cNvSpPr>
                <p:nvPr/>
              </p:nvSpPr>
              <p:spPr bwMode="auto">
                <a:xfrm>
                  <a:off x="1296" y="2160"/>
                  <a:ext cx="0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</p:grp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576" y="288"/>
              <a:ext cx="912" cy="1121"/>
              <a:chOff x="1152" y="1968"/>
              <a:chExt cx="912" cy="1121"/>
            </a:xfrm>
          </p:grpSpPr>
          <p:sp>
            <p:nvSpPr>
              <p:cNvPr id="3124" name="Text Box 52"/>
              <p:cNvSpPr txBox="1">
                <a:spLocks noChangeArrowheads="1"/>
              </p:cNvSpPr>
              <p:nvPr/>
            </p:nvSpPr>
            <p:spPr bwMode="auto">
              <a:xfrm>
                <a:off x="1152" y="1968"/>
                <a:ext cx="240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25" name="Text Box 53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40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26" name="Text Box 54"/>
              <p:cNvSpPr txBox="1">
                <a:spLocks noChangeArrowheads="1"/>
              </p:cNvSpPr>
              <p:nvPr/>
            </p:nvSpPr>
            <p:spPr bwMode="auto">
              <a:xfrm>
                <a:off x="1728" y="2928"/>
                <a:ext cx="240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/>
                  <a:t>C</a:t>
                </a:r>
                <a:endParaRPr lang="ru-RU" sz="2000"/>
              </a:p>
            </p:txBody>
          </p:sp>
        </p:grpSp>
      </p:grpSp>
      <p:grpSp>
        <p:nvGrpSpPr>
          <p:cNvPr id="6" name="Group 173"/>
          <p:cNvGrpSpPr>
            <a:grpSpLocks/>
          </p:cNvGrpSpPr>
          <p:nvPr/>
        </p:nvGrpSpPr>
        <p:grpSpPr bwMode="auto">
          <a:xfrm>
            <a:off x="5638800" y="1066800"/>
            <a:ext cx="2362200" cy="2716213"/>
            <a:chOff x="2064" y="288"/>
            <a:chExt cx="912" cy="1124"/>
          </a:xfrm>
        </p:grpSpPr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2064" y="480"/>
              <a:ext cx="768" cy="816"/>
              <a:chOff x="2160" y="2160"/>
              <a:chExt cx="768" cy="816"/>
            </a:xfrm>
          </p:grpSpPr>
          <p:sp>
            <p:nvSpPr>
              <p:cNvPr id="3111" name="Freeform 39"/>
              <p:cNvSpPr>
                <a:spLocks/>
              </p:cNvSpPr>
              <p:nvPr/>
            </p:nvSpPr>
            <p:spPr bwMode="auto">
              <a:xfrm>
                <a:off x="2160" y="2160"/>
                <a:ext cx="624" cy="816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144" y="0"/>
                  </a:cxn>
                  <a:cxn ang="0">
                    <a:pos x="624" y="816"/>
                  </a:cxn>
                  <a:cxn ang="0">
                    <a:pos x="0" y="816"/>
                  </a:cxn>
                </a:cxnLst>
                <a:rect l="0" t="0" r="r" b="b"/>
                <a:pathLst>
                  <a:path w="624" h="816">
                    <a:moveTo>
                      <a:pt x="0" y="816"/>
                    </a:moveTo>
                    <a:lnTo>
                      <a:pt x="144" y="0"/>
                    </a:lnTo>
                    <a:lnTo>
                      <a:pt x="624" y="816"/>
                    </a:lnTo>
                    <a:lnTo>
                      <a:pt x="0" y="816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endParaRPr lang="ru-RU"/>
              </a:p>
            </p:txBody>
          </p:sp>
          <p:grpSp>
            <p:nvGrpSpPr>
              <p:cNvPr id="8" name="Group 21"/>
              <p:cNvGrpSpPr>
                <a:grpSpLocks/>
              </p:cNvGrpSpPr>
              <p:nvPr/>
            </p:nvGrpSpPr>
            <p:grpSpPr bwMode="auto">
              <a:xfrm>
                <a:off x="2160" y="2160"/>
                <a:ext cx="768" cy="816"/>
                <a:chOff x="1152" y="2160"/>
                <a:chExt cx="768" cy="816"/>
              </a:xfrm>
            </p:grpSpPr>
            <p:sp>
              <p:nvSpPr>
                <p:cNvPr id="3094" name="AutoShape 22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768" cy="816"/>
                </a:xfrm>
                <a:prstGeom prst="cube">
                  <a:avLst>
                    <a:gd name="adj" fmla="val 17449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5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296" y="2832"/>
                  <a:ext cx="62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3096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1152" y="2832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3097" name="Line 25"/>
                <p:cNvSpPr>
                  <a:spLocks noChangeShapeType="1"/>
                </p:cNvSpPr>
                <p:nvPr/>
              </p:nvSpPr>
              <p:spPr bwMode="auto">
                <a:xfrm>
                  <a:off x="1296" y="2160"/>
                  <a:ext cx="0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57"/>
            <p:cNvGrpSpPr>
              <a:grpSpLocks/>
            </p:cNvGrpSpPr>
            <p:nvPr/>
          </p:nvGrpSpPr>
          <p:grpSpPr bwMode="auto">
            <a:xfrm>
              <a:off x="2064" y="288"/>
              <a:ext cx="912" cy="1124"/>
              <a:chOff x="1152" y="1968"/>
              <a:chExt cx="912" cy="1124"/>
            </a:xfrm>
          </p:grpSpPr>
          <p:sp>
            <p:nvSpPr>
              <p:cNvPr id="3130" name="Text Box 58"/>
              <p:cNvSpPr txBox="1">
                <a:spLocks noChangeArrowheads="1"/>
              </p:cNvSpPr>
              <p:nvPr/>
            </p:nvSpPr>
            <p:spPr bwMode="auto">
              <a:xfrm>
                <a:off x="1152" y="1968"/>
                <a:ext cx="240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31" name="Text Box 59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40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32" name="Text Box 60"/>
              <p:cNvSpPr txBox="1">
                <a:spLocks noChangeArrowheads="1"/>
              </p:cNvSpPr>
              <p:nvPr/>
            </p:nvSpPr>
            <p:spPr bwMode="auto">
              <a:xfrm>
                <a:off x="1728" y="2928"/>
                <a:ext cx="240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10" name="Group 174"/>
          <p:cNvGrpSpPr>
            <a:grpSpLocks/>
          </p:cNvGrpSpPr>
          <p:nvPr/>
        </p:nvGrpSpPr>
        <p:grpSpPr bwMode="auto">
          <a:xfrm>
            <a:off x="1676400" y="3810000"/>
            <a:ext cx="2438400" cy="2795588"/>
            <a:chOff x="2976" y="288"/>
            <a:chExt cx="912" cy="1119"/>
          </a:xfrm>
        </p:grpSpPr>
        <p:grpSp>
          <p:nvGrpSpPr>
            <p:cNvPr id="11" name="Group 48"/>
            <p:cNvGrpSpPr>
              <a:grpSpLocks/>
            </p:cNvGrpSpPr>
            <p:nvPr/>
          </p:nvGrpSpPr>
          <p:grpSpPr bwMode="auto">
            <a:xfrm>
              <a:off x="2976" y="480"/>
              <a:ext cx="768" cy="816"/>
              <a:chOff x="2976" y="2160"/>
              <a:chExt cx="768" cy="816"/>
            </a:xfrm>
          </p:grpSpPr>
          <p:grpSp>
            <p:nvGrpSpPr>
              <p:cNvPr id="12" name="Group 46"/>
              <p:cNvGrpSpPr>
                <a:grpSpLocks/>
              </p:cNvGrpSpPr>
              <p:nvPr/>
            </p:nvGrpSpPr>
            <p:grpSpPr bwMode="auto">
              <a:xfrm>
                <a:off x="2976" y="2160"/>
                <a:ext cx="768" cy="816"/>
                <a:chOff x="3024" y="2160"/>
                <a:chExt cx="768" cy="816"/>
              </a:xfrm>
            </p:grpSpPr>
            <p:sp>
              <p:nvSpPr>
                <p:cNvPr id="3116" name="Freeform 44"/>
                <p:cNvSpPr>
                  <a:spLocks/>
                </p:cNvSpPr>
                <p:nvPr/>
              </p:nvSpPr>
              <p:spPr bwMode="auto">
                <a:xfrm>
                  <a:off x="3024" y="2160"/>
                  <a:ext cx="768" cy="816"/>
                </a:xfrm>
                <a:custGeom>
                  <a:avLst/>
                  <a:gdLst/>
                  <a:ahLst/>
                  <a:cxnLst>
                    <a:cxn ang="0">
                      <a:pos x="0" y="816"/>
                    </a:cxn>
                    <a:cxn ang="0">
                      <a:pos x="144" y="0"/>
                    </a:cxn>
                    <a:cxn ang="0">
                      <a:pos x="768" y="0"/>
                    </a:cxn>
                    <a:cxn ang="0">
                      <a:pos x="624" y="816"/>
                    </a:cxn>
                    <a:cxn ang="0">
                      <a:pos x="0" y="816"/>
                    </a:cxn>
                  </a:cxnLst>
                  <a:rect l="0" t="0" r="r" b="b"/>
                  <a:pathLst>
                    <a:path w="768" h="816">
                      <a:moveTo>
                        <a:pt x="0" y="816"/>
                      </a:moveTo>
                      <a:lnTo>
                        <a:pt x="144" y="0"/>
                      </a:lnTo>
                      <a:lnTo>
                        <a:pt x="768" y="0"/>
                      </a:lnTo>
                      <a:lnTo>
                        <a:pt x="624" y="816"/>
                      </a:lnTo>
                      <a:lnTo>
                        <a:pt x="0" y="816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wrap="none"/>
                <a:lstStyle/>
                <a:p>
                  <a:endParaRPr lang="ru-RU"/>
                </a:p>
              </p:txBody>
            </p:sp>
            <p:grpSp>
              <p:nvGrpSpPr>
                <p:cNvPr id="13" name="Group 26"/>
                <p:cNvGrpSpPr>
                  <a:grpSpLocks/>
                </p:cNvGrpSpPr>
                <p:nvPr/>
              </p:nvGrpSpPr>
              <p:grpSpPr bwMode="auto">
                <a:xfrm>
                  <a:off x="3024" y="2160"/>
                  <a:ext cx="768" cy="816"/>
                  <a:chOff x="1152" y="2160"/>
                  <a:chExt cx="768" cy="816"/>
                </a:xfrm>
              </p:grpSpPr>
              <p:sp>
                <p:nvSpPr>
                  <p:cNvPr id="3099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2160"/>
                    <a:ext cx="768" cy="816"/>
                  </a:xfrm>
                  <a:prstGeom prst="cube">
                    <a:avLst>
                      <a:gd name="adj" fmla="val 17449"/>
                    </a:avLst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00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96" y="2832"/>
                    <a:ext cx="624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3101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52" y="2832"/>
                    <a:ext cx="144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  <p:sp>
                <p:nvSpPr>
                  <p:cNvPr id="3102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2160"/>
                    <a:ext cx="0" cy="67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 flipH="1">
                <a:off x="3600" y="2160"/>
                <a:ext cx="144" cy="8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4" name="Group 61"/>
            <p:cNvGrpSpPr>
              <a:grpSpLocks/>
            </p:cNvGrpSpPr>
            <p:nvPr/>
          </p:nvGrpSpPr>
          <p:grpSpPr bwMode="auto">
            <a:xfrm>
              <a:off x="2976" y="288"/>
              <a:ext cx="912" cy="1119"/>
              <a:chOff x="1152" y="1968"/>
              <a:chExt cx="912" cy="1119"/>
            </a:xfrm>
          </p:grpSpPr>
          <p:sp>
            <p:nvSpPr>
              <p:cNvPr id="3134" name="Text Box 62"/>
              <p:cNvSpPr txBox="1">
                <a:spLocks noChangeArrowheads="1"/>
              </p:cNvSpPr>
              <p:nvPr/>
            </p:nvSpPr>
            <p:spPr bwMode="auto">
              <a:xfrm>
                <a:off x="1152" y="1968"/>
                <a:ext cx="240" cy="1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35" name="Text Box 63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40" cy="1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36" name="Text Box 64"/>
              <p:cNvSpPr txBox="1">
                <a:spLocks noChangeArrowheads="1"/>
              </p:cNvSpPr>
              <p:nvPr/>
            </p:nvSpPr>
            <p:spPr bwMode="auto">
              <a:xfrm>
                <a:off x="1728" y="2928"/>
                <a:ext cx="240" cy="1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15" name="Group 175"/>
          <p:cNvGrpSpPr>
            <a:grpSpLocks/>
          </p:cNvGrpSpPr>
          <p:nvPr/>
        </p:nvGrpSpPr>
        <p:grpSpPr bwMode="auto">
          <a:xfrm>
            <a:off x="5638800" y="3810000"/>
            <a:ext cx="2362200" cy="2778315"/>
            <a:chOff x="3888" y="288"/>
            <a:chExt cx="912" cy="1122"/>
          </a:xfrm>
        </p:grpSpPr>
        <p:grpSp>
          <p:nvGrpSpPr>
            <p:cNvPr id="16" name="Group 51"/>
            <p:cNvGrpSpPr>
              <a:grpSpLocks/>
            </p:cNvGrpSpPr>
            <p:nvPr/>
          </p:nvGrpSpPr>
          <p:grpSpPr bwMode="auto">
            <a:xfrm>
              <a:off x="3888" y="480"/>
              <a:ext cx="768" cy="816"/>
              <a:chOff x="3936" y="2160"/>
              <a:chExt cx="768" cy="816"/>
            </a:xfrm>
          </p:grpSpPr>
          <p:sp>
            <p:nvSpPr>
              <p:cNvPr id="3121" name="Freeform 49"/>
              <p:cNvSpPr>
                <a:spLocks/>
              </p:cNvSpPr>
              <p:nvPr/>
            </p:nvSpPr>
            <p:spPr bwMode="auto">
              <a:xfrm>
                <a:off x="4080" y="2160"/>
                <a:ext cx="624" cy="816"/>
              </a:xfrm>
              <a:custGeom>
                <a:avLst/>
                <a:gdLst/>
                <a:ahLst/>
                <a:cxnLst>
                  <a:cxn ang="0">
                    <a:pos x="0" y="672"/>
                  </a:cxn>
                  <a:cxn ang="0">
                    <a:pos x="0" y="0"/>
                  </a:cxn>
                  <a:cxn ang="0">
                    <a:pos x="624" y="0"/>
                  </a:cxn>
                  <a:cxn ang="0">
                    <a:pos x="480" y="816"/>
                  </a:cxn>
                  <a:cxn ang="0">
                    <a:pos x="0" y="672"/>
                  </a:cxn>
                </a:cxnLst>
                <a:rect l="0" t="0" r="r" b="b"/>
                <a:pathLst>
                  <a:path w="624" h="816">
                    <a:moveTo>
                      <a:pt x="0" y="672"/>
                    </a:moveTo>
                    <a:lnTo>
                      <a:pt x="0" y="0"/>
                    </a:lnTo>
                    <a:lnTo>
                      <a:pt x="624" y="0"/>
                    </a:lnTo>
                    <a:lnTo>
                      <a:pt x="480" y="816"/>
                    </a:lnTo>
                    <a:lnTo>
                      <a:pt x="0" y="672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/>
              <a:lstStyle/>
              <a:p>
                <a:endParaRPr lang="ru-RU"/>
              </a:p>
            </p:txBody>
          </p:sp>
          <p:grpSp>
            <p:nvGrpSpPr>
              <p:cNvPr id="17" name="Group 31"/>
              <p:cNvGrpSpPr>
                <a:grpSpLocks/>
              </p:cNvGrpSpPr>
              <p:nvPr/>
            </p:nvGrpSpPr>
            <p:grpSpPr bwMode="auto">
              <a:xfrm>
                <a:off x="3936" y="2160"/>
                <a:ext cx="768" cy="816"/>
                <a:chOff x="1152" y="2160"/>
                <a:chExt cx="768" cy="816"/>
              </a:xfrm>
            </p:grpSpPr>
            <p:sp>
              <p:nvSpPr>
                <p:cNvPr id="3104" name="AutoShape 32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768" cy="816"/>
                </a:xfrm>
                <a:prstGeom prst="cube">
                  <a:avLst>
                    <a:gd name="adj" fmla="val 17449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5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1296" y="2832"/>
                  <a:ext cx="62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3106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152" y="2832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3107" name="Line 35"/>
                <p:cNvSpPr>
                  <a:spLocks noChangeShapeType="1"/>
                </p:cNvSpPr>
                <p:nvPr/>
              </p:nvSpPr>
              <p:spPr bwMode="auto">
                <a:xfrm>
                  <a:off x="1296" y="2160"/>
                  <a:ext cx="0" cy="67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 flipH="1">
                <a:off x="4560" y="2160"/>
                <a:ext cx="144" cy="8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8" name="Group 65"/>
            <p:cNvGrpSpPr>
              <a:grpSpLocks/>
            </p:cNvGrpSpPr>
            <p:nvPr/>
          </p:nvGrpSpPr>
          <p:grpSpPr bwMode="auto">
            <a:xfrm>
              <a:off x="3888" y="288"/>
              <a:ext cx="912" cy="1122"/>
              <a:chOff x="1152" y="1968"/>
              <a:chExt cx="912" cy="1122"/>
            </a:xfrm>
          </p:grpSpPr>
          <p:sp>
            <p:nvSpPr>
              <p:cNvPr id="3138" name="Text Box 66"/>
              <p:cNvSpPr txBox="1">
                <a:spLocks noChangeArrowheads="1"/>
              </p:cNvSpPr>
              <p:nvPr/>
            </p:nvSpPr>
            <p:spPr bwMode="auto">
              <a:xfrm>
                <a:off x="1152" y="1968"/>
                <a:ext cx="240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39" name="Text Box 67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40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40" name="Text Box 68"/>
              <p:cNvSpPr txBox="1">
                <a:spLocks noChangeArrowheads="1"/>
              </p:cNvSpPr>
              <p:nvPr/>
            </p:nvSpPr>
            <p:spPr bwMode="auto">
              <a:xfrm>
                <a:off x="1728" y="2928"/>
                <a:ext cx="240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3264" name="AutoShape 19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5800" y="1828800"/>
            <a:ext cx="457200" cy="457200"/>
          </a:xfrm>
          <a:prstGeom prst="actionButtonBlank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i="1"/>
              <a:t>1</a:t>
            </a:r>
          </a:p>
        </p:txBody>
      </p:sp>
      <p:sp>
        <p:nvSpPr>
          <p:cNvPr id="3268" name="AutoShape 19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" y="4648200"/>
            <a:ext cx="457200" cy="457200"/>
          </a:xfrm>
          <a:prstGeom prst="actionButtonBlank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i="1" dirty="0"/>
              <a:t>3</a:t>
            </a:r>
          </a:p>
        </p:txBody>
      </p:sp>
      <p:sp>
        <p:nvSpPr>
          <p:cNvPr id="3269" name="AutoShape 19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24400" y="1828800"/>
            <a:ext cx="457200" cy="457200"/>
          </a:xfrm>
          <a:prstGeom prst="actionButtonBlank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i="1"/>
              <a:t>2</a:t>
            </a:r>
          </a:p>
        </p:txBody>
      </p:sp>
      <p:sp>
        <p:nvSpPr>
          <p:cNvPr id="3270" name="AutoShape 19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24400" y="4648200"/>
            <a:ext cx="457200" cy="457200"/>
          </a:xfrm>
          <a:prstGeom prst="actionButtonBlank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i="1"/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524000" y="1219200"/>
            <a:ext cx="3570288" cy="3140075"/>
            <a:chOff x="720" y="384"/>
            <a:chExt cx="2249" cy="1978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 flipH="1">
              <a:off x="1274" y="1865"/>
              <a:ext cx="12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 flipV="1">
              <a:off x="990" y="1865"/>
              <a:ext cx="284" cy="2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74" y="638"/>
              <a:ext cx="0" cy="1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29" name="AutoShape 9"/>
            <p:cNvSpPr>
              <a:spLocks noChangeArrowheads="1"/>
            </p:cNvSpPr>
            <p:nvPr/>
          </p:nvSpPr>
          <p:spPr bwMode="auto">
            <a:xfrm>
              <a:off x="990" y="638"/>
              <a:ext cx="1513" cy="1490"/>
            </a:xfrm>
            <a:prstGeom prst="cube">
              <a:avLst>
                <a:gd name="adj" fmla="val 1744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768" y="2112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1248" y="1632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2496" y="1728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2160" y="2112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720" y="720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r>
                <a:rPr lang="en-US" sz="2000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1056" y="384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/>
                <a:t>B</a:t>
              </a:r>
              <a:r>
                <a:rPr lang="en-US" sz="2000" b="1" baseline="-25000" dirty="0"/>
                <a:t>1</a:t>
              </a:r>
              <a:endParaRPr lang="ru-RU" sz="2000" b="1" dirty="0"/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2395" y="432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  <a:r>
                <a:rPr lang="en-US" sz="2000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1968" y="672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</a:t>
              </a:r>
              <a:r>
                <a:rPr lang="en-US" sz="2000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2112" y="624"/>
              <a:ext cx="569" cy="874"/>
              <a:chOff x="2112" y="624"/>
              <a:chExt cx="569" cy="874"/>
            </a:xfrm>
          </p:grpSpPr>
          <p:sp>
            <p:nvSpPr>
              <p:cNvPr id="5140" name="AutoShape 20"/>
              <p:cNvSpPr>
                <a:spLocks noChangeArrowheads="1"/>
              </p:cNvSpPr>
              <p:nvPr/>
            </p:nvSpPr>
            <p:spPr bwMode="auto">
              <a:xfrm>
                <a:off x="2208" y="1296"/>
                <a:ext cx="48" cy="48"/>
              </a:xfrm>
              <a:prstGeom prst="flowChartConnector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1" name="AutoShape 21"/>
              <p:cNvSpPr>
                <a:spLocks noChangeArrowheads="1"/>
              </p:cNvSpPr>
              <p:nvPr/>
            </p:nvSpPr>
            <p:spPr bwMode="auto">
              <a:xfrm>
                <a:off x="2352" y="720"/>
                <a:ext cx="48" cy="48"/>
              </a:xfrm>
              <a:prstGeom prst="flowChartConnector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2" name="Text Box 22"/>
              <p:cNvSpPr txBox="1">
                <a:spLocks noChangeArrowheads="1"/>
              </p:cNvSpPr>
              <p:nvPr/>
            </p:nvSpPr>
            <p:spPr bwMode="auto">
              <a:xfrm>
                <a:off x="2208" y="1248"/>
                <a:ext cx="47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143" name="Text Box 23"/>
              <p:cNvSpPr txBox="1">
                <a:spLocks noChangeArrowheads="1"/>
              </p:cNvSpPr>
              <p:nvPr/>
            </p:nvSpPr>
            <p:spPr bwMode="auto">
              <a:xfrm>
                <a:off x="2112" y="624"/>
                <a:ext cx="52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</a:t>
                </a:r>
                <a:endPara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ПОСТРОЕНИЕ СЕЧЕНИЯ КУБА ПЛОСКОСТЬЮ, ПРОХОДЯЩЕЙ ЧЕРЕЗ ЗАДАННЫЕ ТОЧКИ</a:t>
            </a:r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rot="21420830" flipV="1">
            <a:off x="534988" y="1851025"/>
            <a:ext cx="45720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 rot="-83251">
            <a:off x="984250" y="1616075"/>
            <a:ext cx="3886200" cy="1524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 flipH="1">
            <a:off x="3581400" y="990600"/>
            <a:ext cx="838200" cy="2819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157" name="Freeform 37"/>
          <p:cNvSpPr>
            <a:spLocks/>
          </p:cNvSpPr>
          <p:nvPr/>
        </p:nvSpPr>
        <p:spPr bwMode="auto">
          <a:xfrm rot="22897">
            <a:off x="1981200" y="1827213"/>
            <a:ext cx="2211388" cy="914400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1200" y="576"/>
              </a:cxn>
              <a:cxn ang="0">
                <a:pos x="0" y="144"/>
              </a:cxn>
              <a:cxn ang="0">
                <a:pos x="1392" y="0"/>
              </a:cxn>
            </a:cxnLst>
            <a:rect l="0" t="0" r="r" b="b"/>
            <a:pathLst>
              <a:path w="1392" h="576">
                <a:moveTo>
                  <a:pt x="1392" y="0"/>
                </a:moveTo>
                <a:lnTo>
                  <a:pt x="1200" y="576"/>
                </a:lnTo>
                <a:lnTo>
                  <a:pt x="0" y="144"/>
                </a:lnTo>
                <a:lnTo>
                  <a:pt x="1392" y="0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 w="9525">
            <a:solidFill>
              <a:srgbClr val="FFCCCC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5257800" y="1066800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Построить сечение куба плоскостью, проходящей через точки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М, N  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D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C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и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NDD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.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5181600" y="2667000"/>
            <a:ext cx="3886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Построение:</a:t>
            </a:r>
          </a:p>
          <a:p>
            <a:pPr marL="457200" indent="-457200" algn="l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M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5181600" y="3657600"/>
            <a:ext cx="419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N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5181600" y="41148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N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5181600" y="4572000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N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– искомое сечение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9" grpId="0" animBg="1"/>
      <p:bldP spid="5150" grpId="0" animBg="1"/>
      <p:bldP spid="5151" grpId="0" animBg="1"/>
      <p:bldP spid="5157" grpId="0" animBg="1"/>
      <p:bldP spid="5159" grpId="0" autoUpdateAnimBg="0"/>
      <p:bldP spid="5161" grpId="0" autoUpdateAnimBg="0"/>
      <p:bldP spid="5162" grpId="0" autoUpdateAnimBg="0"/>
      <p:bldP spid="516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ПОСТРОЕНИЕ ЛИНИИ ПЕРЕСЕЧЕНИЯ СЕКУЩЕЙ ПЛОСКОСТИ С ПЛОСКОСТЬЮ </a:t>
            </a:r>
            <a:r>
              <a:rPr lang="ru-RU" sz="2400" b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НИЖНЕГО </a:t>
            </a:r>
            <a:r>
              <a:rPr lang="ru-RU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ОСНОВАНИЯ КУБА</a:t>
            </a:r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H="1">
            <a:off x="2971800" y="3962400"/>
            <a:ext cx="990600" cy="990600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rot="62819" flipH="1">
            <a:off x="3200400" y="3505200"/>
            <a:ext cx="457200" cy="16764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534988" y="990600"/>
            <a:ext cx="7466012" cy="4051300"/>
            <a:chOff x="337" y="624"/>
            <a:chExt cx="4703" cy="2552"/>
          </a:xfrm>
        </p:grpSpPr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337" y="624"/>
              <a:ext cx="2880" cy="2122"/>
              <a:chOff x="337" y="624"/>
              <a:chExt cx="2880" cy="2122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960" y="768"/>
                <a:ext cx="2249" cy="1978"/>
                <a:chOff x="720" y="384"/>
                <a:chExt cx="2249" cy="1978"/>
              </a:xfrm>
            </p:grpSpPr>
            <p:sp>
              <p:nvSpPr>
                <p:cNvPr id="13319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1274" y="1865"/>
                  <a:ext cx="122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3320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990" y="1865"/>
                  <a:ext cx="284" cy="2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3321" name="Line 9"/>
                <p:cNvSpPr>
                  <a:spLocks noChangeShapeType="1"/>
                </p:cNvSpPr>
                <p:nvPr/>
              </p:nvSpPr>
              <p:spPr bwMode="auto">
                <a:xfrm>
                  <a:off x="1274" y="638"/>
                  <a:ext cx="0" cy="122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3322" name="AutoShape 10"/>
                <p:cNvSpPr>
                  <a:spLocks noChangeArrowheads="1"/>
                </p:cNvSpPr>
                <p:nvPr/>
              </p:nvSpPr>
              <p:spPr bwMode="auto">
                <a:xfrm>
                  <a:off x="990" y="638"/>
                  <a:ext cx="1513" cy="1490"/>
                </a:xfrm>
                <a:prstGeom prst="cube">
                  <a:avLst>
                    <a:gd name="adj" fmla="val 17449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32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47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A</a:t>
                  </a:r>
                  <a:endPara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32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248" y="1632"/>
                  <a:ext cx="47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</a:t>
                  </a:r>
                  <a:endPara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32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496" y="1728"/>
                  <a:ext cx="47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</a:t>
                  </a:r>
                  <a:endPara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32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160" y="2112"/>
                  <a:ext cx="47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</a:t>
                  </a:r>
                  <a:endPara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32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720" y="720"/>
                  <a:ext cx="47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A</a:t>
                  </a:r>
                  <a:r>
                    <a:rPr lang="en-US" sz="2000" b="1" baseline="-2500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32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056" y="384"/>
                  <a:ext cx="47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B</a:t>
                  </a:r>
                  <a:r>
                    <a:rPr lang="en-US" sz="2000" b="1" baseline="-2500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32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395" y="432"/>
                  <a:ext cx="473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</a:t>
                  </a:r>
                  <a:r>
                    <a:rPr lang="en-US" sz="2000" b="1" baseline="-2500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33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968" y="672"/>
                  <a:ext cx="52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000"/>
                    <a:t>D</a:t>
                  </a:r>
                  <a:r>
                    <a:rPr lang="en-US" sz="2000" baseline="-25000"/>
                    <a:t>1</a:t>
                  </a:r>
                  <a:endParaRPr lang="ru-RU" sz="2000"/>
                </a:p>
              </p:txBody>
            </p:sp>
            <p:grpSp>
              <p:nvGrpSpPr>
                <p:cNvPr id="5" name="Group 19"/>
                <p:cNvGrpSpPr>
                  <a:grpSpLocks/>
                </p:cNvGrpSpPr>
                <p:nvPr/>
              </p:nvGrpSpPr>
              <p:grpSpPr bwMode="auto">
                <a:xfrm>
                  <a:off x="2112" y="624"/>
                  <a:ext cx="569" cy="874"/>
                  <a:chOff x="2112" y="624"/>
                  <a:chExt cx="569" cy="874"/>
                </a:xfrm>
              </p:grpSpPr>
              <p:sp>
                <p:nvSpPr>
                  <p:cNvPr id="13332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296"/>
                    <a:ext cx="48" cy="48"/>
                  </a:xfrm>
                  <a:prstGeom prst="flowChartConnector">
                    <a:avLst/>
                  </a:pr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33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720"/>
                    <a:ext cx="48" cy="48"/>
                  </a:xfrm>
                  <a:prstGeom prst="flowChartConnector">
                    <a:avLst/>
                  </a:pr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334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248"/>
                    <a:ext cx="473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50000"/>
                      </a:spcBef>
                    </a:pPr>
                    <a:r>
                      <a: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N</a:t>
                    </a:r>
                    <a:endParaRPr lang="ru-RU" sz="20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3335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12" y="624"/>
                    <a:ext cx="521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50000"/>
                      </a:spcBef>
                    </a:pPr>
                    <a:r>
                      <a:rPr lang="en-US" sz="2000"/>
                      <a:t>M</a:t>
                    </a:r>
                    <a:endParaRPr lang="ru-RU" sz="2000"/>
                  </a:p>
                </p:txBody>
              </p:sp>
            </p:grpSp>
          </p:grpSp>
          <p:sp>
            <p:nvSpPr>
              <p:cNvPr id="13336" name="Line 24"/>
              <p:cNvSpPr>
                <a:spLocks noChangeShapeType="1"/>
              </p:cNvSpPr>
              <p:nvPr/>
            </p:nvSpPr>
            <p:spPr bwMode="auto">
              <a:xfrm rot="21420830" flipV="1">
                <a:off x="337" y="1166"/>
                <a:ext cx="288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3337" name="Line 25"/>
              <p:cNvSpPr>
                <a:spLocks noChangeShapeType="1"/>
              </p:cNvSpPr>
              <p:nvPr/>
            </p:nvSpPr>
            <p:spPr bwMode="auto">
              <a:xfrm rot="21516749">
                <a:off x="620" y="1018"/>
                <a:ext cx="2448" cy="96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3338" name="Line 26"/>
              <p:cNvSpPr>
                <a:spLocks noChangeShapeType="1"/>
              </p:cNvSpPr>
              <p:nvPr/>
            </p:nvSpPr>
            <p:spPr bwMode="auto">
              <a:xfrm flipH="1">
                <a:off x="2256" y="624"/>
                <a:ext cx="528" cy="177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13339" name="Freeform 27"/>
              <p:cNvSpPr>
                <a:spLocks/>
              </p:cNvSpPr>
              <p:nvPr/>
            </p:nvSpPr>
            <p:spPr bwMode="auto">
              <a:xfrm rot="22897">
                <a:off x="1248" y="1151"/>
                <a:ext cx="1393" cy="576"/>
              </a:xfrm>
              <a:custGeom>
                <a:avLst/>
                <a:gdLst/>
                <a:ahLst/>
                <a:cxnLst>
                  <a:cxn ang="0">
                    <a:pos x="1392" y="0"/>
                  </a:cxn>
                  <a:cxn ang="0">
                    <a:pos x="1200" y="576"/>
                  </a:cxn>
                  <a:cxn ang="0">
                    <a:pos x="0" y="144"/>
                  </a:cxn>
                  <a:cxn ang="0">
                    <a:pos x="1392" y="0"/>
                  </a:cxn>
                </a:cxnLst>
                <a:rect l="0" t="0" r="r" b="b"/>
                <a:pathLst>
                  <a:path w="1392" h="576">
                    <a:moveTo>
                      <a:pt x="1392" y="0"/>
                    </a:moveTo>
                    <a:lnTo>
                      <a:pt x="1200" y="576"/>
                    </a:lnTo>
                    <a:lnTo>
                      <a:pt x="0" y="144"/>
                    </a:lnTo>
                    <a:lnTo>
                      <a:pt x="1392" y="0"/>
                    </a:lnTo>
                    <a:close/>
                  </a:path>
                </a:pathLst>
              </a:custGeom>
              <a:solidFill>
                <a:srgbClr val="FF0000">
                  <a:alpha val="50000"/>
                </a:srgbClr>
              </a:solidFill>
              <a:ln w="9525">
                <a:solidFill>
                  <a:srgbClr val="FFCCCC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13341" name="Freeform 29"/>
            <p:cNvSpPr>
              <a:spLocks/>
            </p:cNvSpPr>
            <p:nvPr/>
          </p:nvSpPr>
          <p:spPr bwMode="auto">
            <a:xfrm>
              <a:off x="480" y="1720"/>
              <a:ext cx="4560" cy="1456"/>
            </a:xfrm>
            <a:custGeom>
              <a:avLst/>
              <a:gdLst/>
              <a:ahLst/>
              <a:cxnLst>
                <a:cxn ang="0">
                  <a:pos x="720" y="152"/>
                </a:cxn>
                <a:cxn ang="0">
                  <a:pos x="576" y="200"/>
                </a:cxn>
                <a:cxn ang="0">
                  <a:pos x="384" y="392"/>
                </a:cxn>
                <a:cxn ang="0">
                  <a:pos x="192" y="440"/>
                </a:cxn>
                <a:cxn ang="0">
                  <a:pos x="96" y="680"/>
                </a:cxn>
                <a:cxn ang="0">
                  <a:pos x="0" y="776"/>
                </a:cxn>
                <a:cxn ang="0">
                  <a:pos x="96" y="920"/>
                </a:cxn>
                <a:cxn ang="0">
                  <a:pos x="192" y="1064"/>
                </a:cxn>
                <a:cxn ang="0">
                  <a:pos x="480" y="1208"/>
                </a:cxn>
                <a:cxn ang="0">
                  <a:pos x="672" y="1304"/>
                </a:cxn>
                <a:cxn ang="0">
                  <a:pos x="912" y="1352"/>
                </a:cxn>
                <a:cxn ang="0">
                  <a:pos x="1344" y="1448"/>
                </a:cxn>
                <a:cxn ang="0">
                  <a:pos x="1776" y="1400"/>
                </a:cxn>
                <a:cxn ang="0">
                  <a:pos x="2160" y="1400"/>
                </a:cxn>
                <a:cxn ang="0">
                  <a:pos x="2496" y="1400"/>
                </a:cxn>
                <a:cxn ang="0">
                  <a:pos x="2688" y="1304"/>
                </a:cxn>
                <a:cxn ang="0">
                  <a:pos x="2928" y="1016"/>
                </a:cxn>
                <a:cxn ang="0">
                  <a:pos x="3168" y="680"/>
                </a:cxn>
                <a:cxn ang="0">
                  <a:pos x="3120" y="488"/>
                </a:cxn>
                <a:cxn ang="0">
                  <a:pos x="3024" y="392"/>
                </a:cxn>
                <a:cxn ang="0">
                  <a:pos x="2976" y="248"/>
                </a:cxn>
                <a:cxn ang="0">
                  <a:pos x="2784" y="56"/>
                </a:cxn>
                <a:cxn ang="0">
                  <a:pos x="2400" y="8"/>
                </a:cxn>
                <a:cxn ang="0">
                  <a:pos x="2256" y="8"/>
                </a:cxn>
              </a:cxnLst>
              <a:rect l="0" t="0" r="r" b="b"/>
              <a:pathLst>
                <a:path w="3200" h="1456">
                  <a:moveTo>
                    <a:pt x="720" y="152"/>
                  </a:moveTo>
                  <a:cubicBezTo>
                    <a:pt x="676" y="156"/>
                    <a:pt x="632" y="160"/>
                    <a:pt x="576" y="200"/>
                  </a:cubicBezTo>
                  <a:cubicBezTo>
                    <a:pt x="520" y="240"/>
                    <a:pt x="448" y="352"/>
                    <a:pt x="384" y="392"/>
                  </a:cubicBezTo>
                  <a:cubicBezTo>
                    <a:pt x="320" y="432"/>
                    <a:pt x="240" y="392"/>
                    <a:pt x="192" y="440"/>
                  </a:cubicBezTo>
                  <a:cubicBezTo>
                    <a:pt x="144" y="488"/>
                    <a:pt x="128" y="624"/>
                    <a:pt x="96" y="680"/>
                  </a:cubicBezTo>
                  <a:cubicBezTo>
                    <a:pt x="64" y="736"/>
                    <a:pt x="0" y="736"/>
                    <a:pt x="0" y="776"/>
                  </a:cubicBezTo>
                  <a:cubicBezTo>
                    <a:pt x="0" y="816"/>
                    <a:pt x="64" y="872"/>
                    <a:pt x="96" y="920"/>
                  </a:cubicBezTo>
                  <a:cubicBezTo>
                    <a:pt x="128" y="968"/>
                    <a:pt x="128" y="1016"/>
                    <a:pt x="192" y="1064"/>
                  </a:cubicBezTo>
                  <a:cubicBezTo>
                    <a:pt x="256" y="1112"/>
                    <a:pt x="400" y="1168"/>
                    <a:pt x="480" y="1208"/>
                  </a:cubicBezTo>
                  <a:cubicBezTo>
                    <a:pt x="560" y="1248"/>
                    <a:pt x="600" y="1280"/>
                    <a:pt x="672" y="1304"/>
                  </a:cubicBezTo>
                  <a:cubicBezTo>
                    <a:pt x="744" y="1328"/>
                    <a:pt x="800" y="1328"/>
                    <a:pt x="912" y="1352"/>
                  </a:cubicBezTo>
                  <a:cubicBezTo>
                    <a:pt x="1024" y="1376"/>
                    <a:pt x="1200" y="1440"/>
                    <a:pt x="1344" y="1448"/>
                  </a:cubicBezTo>
                  <a:cubicBezTo>
                    <a:pt x="1488" y="1456"/>
                    <a:pt x="1640" y="1408"/>
                    <a:pt x="1776" y="1400"/>
                  </a:cubicBezTo>
                  <a:cubicBezTo>
                    <a:pt x="1912" y="1392"/>
                    <a:pt x="2040" y="1400"/>
                    <a:pt x="2160" y="1400"/>
                  </a:cubicBezTo>
                  <a:cubicBezTo>
                    <a:pt x="2280" y="1400"/>
                    <a:pt x="2408" y="1416"/>
                    <a:pt x="2496" y="1400"/>
                  </a:cubicBezTo>
                  <a:cubicBezTo>
                    <a:pt x="2584" y="1384"/>
                    <a:pt x="2616" y="1368"/>
                    <a:pt x="2688" y="1304"/>
                  </a:cubicBezTo>
                  <a:cubicBezTo>
                    <a:pt x="2760" y="1240"/>
                    <a:pt x="2848" y="1120"/>
                    <a:pt x="2928" y="1016"/>
                  </a:cubicBezTo>
                  <a:cubicBezTo>
                    <a:pt x="3008" y="912"/>
                    <a:pt x="3136" y="768"/>
                    <a:pt x="3168" y="680"/>
                  </a:cubicBezTo>
                  <a:cubicBezTo>
                    <a:pt x="3200" y="592"/>
                    <a:pt x="3144" y="536"/>
                    <a:pt x="3120" y="488"/>
                  </a:cubicBezTo>
                  <a:cubicBezTo>
                    <a:pt x="3096" y="440"/>
                    <a:pt x="3048" y="432"/>
                    <a:pt x="3024" y="392"/>
                  </a:cubicBezTo>
                  <a:cubicBezTo>
                    <a:pt x="3000" y="352"/>
                    <a:pt x="3016" y="304"/>
                    <a:pt x="2976" y="248"/>
                  </a:cubicBezTo>
                  <a:cubicBezTo>
                    <a:pt x="2936" y="192"/>
                    <a:pt x="2880" y="96"/>
                    <a:pt x="2784" y="56"/>
                  </a:cubicBezTo>
                  <a:cubicBezTo>
                    <a:pt x="2688" y="16"/>
                    <a:pt x="2488" y="16"/>
                    <a:pt x="2400" y="8"/>
                  </a:cubicBezTo>
                  <a:cubicBezTo>
                    <a:pt x="2312" y="0"/>
                    <a:pt x="2280" y="8"/>
                    <a:pt x="2256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342" name="Freeform 30"/>
            <p:cNvSpPr>
              <a:spLocks/>
            </p:cNvSpPr>
            <p:nvPr/>
          </p:nvSpPr>
          <p:spPr bwMode="auto">
            <a:xfrm>
              <a:off x="1536" y="1680"/>
              <a:ext cx="1200" cy="200"/>
            </a:xfrm>
            <a:custGeom>
              <a:avLst/>
              <a:gdLst/>
              <a:ahLst/>
              <a:cxnLst>
                <a:cxn ang="0">
                  <a:pos x="0" y="200"/>
                </a:cxn>
                <a:cxn ang="0">
                  <a:pos x="96" y="152"/>
                </a:cxn>
                <a:cxn ang="0">
                  <a:pos x="192" y="152"/>
                </a:cxn>
                <a:cxn ang="0">
                  <a:pos x="384" y="104"/>
                </a:cxn>
                <a:cxn ang="0">
                  <a:pos x="480" y="56"/>
                </a:cxn>
                <a:cxn ang="0">
                  <a:pos x="768" y="56"/>
                </a:cxn>
                <a:cxn ang="0">
                  <a:pos x="960" y="56"/>
                </a:cxn>
                <a:cxn ang="0">
                  <a:pos x="1056" y="8"/>
                </a:cxn>
                <a:cxn ang="0">
                  <a:pos x="1296" y="8"/>
                </a:cxn>
                <a:cxn ang="0">
                  <a:pos x="1440" y="56"/>
                </a:cxn>
              </a:cxnLst>
              <a:rect l="0" t="0" r="r" b="b"/>
              <a:pathLst>
                <a:path w="1440" h="200">
                  <a:moveTo>
                    <a:pt x="0" y="200"/>
                  </a:moveTo>
                  <a:cubicBezTo>
                    <a:pt x="32" y="180"/>
                    <a:pt x="64" y="160"/>
                    <a:pt x="96" y="152"/>
                  </a:cubicBezTo>
                  <a:cubicBezTo>
                    <a:pt x="128" y="144"/>
                    <a:pt x="144" y="160"/>
                    <a:pt x="192" y="152"/>
                  </a:cubicBezTo>
                  <a:cubicBezTo>
                    <a:pt x="240" y="144"/>
                    <a:pt x="336" y="120"/>
                    <a:pt x="384" y="104"/>
                  </a:cubicBezTo>
                  <a:cubicBezTo>
                    <a:pt x="432" y="88"/>
                    <a:pt x="416" y="64"/>
                    <a:pt x="480" y="56"/>
                  </a:cubicBezTo>
                  <a:cubicBezTo>
                    <a:pt x="544" y="48"/>
                    <a:pt x="688" y="56"/>
                    <a:pt x="768" y="56"/>
                  </a:cubicBezTo>
                  <a:cubicBezTo>
                    <a:pt x="848" y="56"/>
                    <a:pt x="912" y="64"/>
                    <a:pt x="960" y="56"/>
                  </a:cubicBezTo>
                  <a:cubicBezTo>
                    <a:pt x="1008" y="48"/>
                    <a:pt x="1000" y="16"/>
                    <a:pt x="1056" y="8"/>
                  </a:cubicBezTo>
                  <a:cubicBezTo>
                    <a:pt x="1112" y="0"/>
                    <a:pt x="1232" y="0"/>
                    <a:pt x="1296" y="8"/>
                  </a:cubicBezTo>
                  <a:cubicBezTo>
                    <a:pt x="1360" y="16"/>
                    <a:pt x="1408" y="48"/>
                    <a:pt x="1440" y="56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351" name="Line 39"/>
            <p:cNvSpPr>
              <a:spLocks noChangeShapeType="1"/>
            </p:cNvSpPr>
            <p:nvPr/>
          </p:nvSpPr>
          <p:spPr bwMode="auto">
            <a:xfrm flipH="1">
              <a:off x="2736" y="172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3352" name="Line 40"/>
          <p:cNvSpPr>
            <a:spLocks noChangeShapeType="1"/>
          </p:cNvSpPr>
          <p:nvPr/>
        </p:nvSpPr>
        <p:spPr bwMode="auto">
          <a:xfrm rot="225533">
            <a:off x="3894138" y="2867025"/>
            <a:ext cx="3724275" cy="10763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 rot="62327" flipV="1">
            <a:off x="3886200" y="3959225"/>
            <a:ext cx="3578225" cy="77788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rot="82255" flipV="1">
            <a:off x="3046413" y="3884613"/>
            <a:ext cx="4646612" cy="763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3276600" y="4495800"/>
            <a:ext cx="381000" cy="396875"/>
            <a:chOff x="2064" y="2832"/>
            <a:chExt cx="240" cy="250"/>
          </a:xfrm>
        </p:grpSpPr>
        <p:sp>
          <p:nvSpPr>
            <p:cNvPr id="13350" name="AutoShape 38"/>
            <p:cNvSpPr>
              <a:spLocks noChangeArrowheads="1"/>
            </p:cNvSpPr>
            <p:nvPr/>
          </p:nvSpPr>
          <p:spPr bwMode="auto">
            <a:xfrm flipH="1">
              <a:off x="2112" y="2832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6" name="Text Box 44"/>
            <p:cNvSpPr txBox="1">
              <a:spLocks noChangeArrowheads="1"/>
            </p:cNvSpPr>
            <p:nvPr/>
          </p:nvSpPr>
          <p:spPr bwMode="auto">
            <a:xfrm>
              <a:off x="2064" y="2832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7239000" y="3962400"/>
            <a:ext cx="381000" cy="396875"/>
            <a:chOff x="4560" y="2496"/>
            <a:chExt cx="240" cy="250"/>
          </a:xfrm>
        </p:grpSpPr>
        <p:sp>
          <p:nvSpPr>
            <p:cNvPr id="13354" name="AutoShape 42"/>
            <p:cNvSpPr>
              <a:spLocks noChangeArrowheads="1"/>
            </p:cNvSpPr>
            <p:nvPr/>
          </p:nvSpPr>
          <p:spPr bwMode="auto">
            <a:xfrm flipH="1">
              <a:off x="4608" y="2496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7" name="Text Box 45"/>
            <p:cNvSpPr txBox="1">
              <a:spLocks noChangeArrowheads="1"/>
            </p:cNvSpPr>
            <p:nvPr/>
          </p:nvSpPr>
          <p:spPr bwMode="auto">
            <a:xfrm>
              <a:off x="4560" y="2496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5257800" y="1066800"/>
            <a:ext cx="3886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Найти линию пересечения секущей плоскости с плоскостью нижнего основания куба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.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0" y="4800600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CD=X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0" y="5181600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AD=Y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0" y="55626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X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Y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62" name="Text Box 50"/>
          <p:cNvSpPr txBox="1">
            <a:spLocks noChangeArrowheads="1"/>
          </p:cNvSpPr>
          <p:nvPr/>
        </p:nvSpPr>
        <p:spPr bwMode="auto">
          <a:xfrm>
            <a:off x="0" y="59436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XY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искомая линия пересечения секущей плоскости с плоскостью нижнего основания куба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6" grpId="0" animBg="1"/>
      <p:bldP spid="13347" grpId="0" animBg="1"/>
      <p:bldP spid="13352" grpId="0" animBg="1"/>
      <p:bldP spid="13353" grpId="0" animBg="1"/>
      <p:bldP spid="13355" grpId="0" animBg="1"/>
      <p:bldP spid="13359" grpId="0" autoUpdateAnimBg="0"/>
      <p:bldP spid="13360" grpId="0" autoUpdateAnimBg="0"/>
      <p:bldP spid="13361" grpId="0" autoUpdateAnimBg="0"/>
      <p:bldP spid="1336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ПОСТРОЕНИЕ СЕЧЕНИЯ КУБА ПЛОСКОСТЬЮ, ПРОХОДЯЩЕЙ ЧЕРЕЗ ЗАДАННЫЕ ТОЧКИ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4114800" y="685800"/>
            <a:ext cx="5029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Построить сечение куба плоскостью, проходящей через точки: М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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A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В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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B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C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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CC</a:t>
            </a:r>
            <a:r>
              <a:rPr lang="ru-RU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6172200" y="2057400"/>
            <a:ext cx="335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Построение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1. M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N.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6172200" y="28956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MN D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C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=X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6172200" y="32004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N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K, X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K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219200" y="2286000"/>
            <a:ext cx="3494088" cy="3140075"/>
            <a:chOff x="768" y="1440"/>
            <a:chExt cx="2201" cy="1978"/>
          </a:xfrm>
        </p:grpSpPr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 flipH="1">
              <a:off x="1274" y="2921"/>
              <a:ext cx="12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990" y="2921"/>
              <a:ext cx="284" cy="2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1274" y="1694"/>
              <a:ext cx="0" cy="1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990" y="1694"/>
              <a:ext cx="1513" cy="1490"/>
            </a:xfrm>
            <a:prstGeom prst="cube">
              <a:avLst>
                <a:gd name="adj" fmla="val 1744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768" y="3168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A</a:t>
              </a:r>
              <a:endParaRPr lang="ru-RU" sz="2000"/>
            </a:p>
          </p:txBody>
        </p:sp>
        <p:sp>
          <p:nvSpPr>
            <p:cNvPr id="14348" name="Text Box 12"/>
            <p:cNvSpPr txBox="1">
              <a:spLocks noChangeArrowheads="1"/>
            </p:cNvSpPr>
            <p:nvPr/>
          </p:nvSpPr>
          <p:spPr bwMode="auto">
            <a:xfrm>
              <a:off x="1248" y="2688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B</a:t>
              </a:r>
              <a:endParaRPr lang="ru-RU" sz="2000"/>
            </a:p>
          </p:txBody>
        </p:sp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2496" y="2784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C</a:t>
              </a:r>
              <a:endParaRPr lang="ru-RU" sz="2000"/>
            </a:p>
          </p:txBody>
        </p:sp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2064" y="3168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D</a:t>
              </a:r>
              <a:endParaRPr lang="ru-RU" sz="2000"/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768" y="1872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A</a:t>
              </a:r>
              <a:r>
                <a:rPr lang="en-US" sz="2000" baseline="-25000"/>
                <a:t>1</a:t>
              </a:r>
              <a:endParaRPr lang="ru-RU" sz="2000"/>
            </a:p>
          </p:txBody>
        </p:sp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1056" y="1440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B</a:t>
              </a:r>
              <a:r>
                <a:rPr lang="en-US" sz="2000" baseline="-25000"/>
                <a:t>1</a:t>
              </a:r>
              <a:endParaRPr lang="ru-RU" sz="2000"/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2448" y="1632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1</a:t>
              </a:r>
              <a:endParaRPr lang="ru-RU" sz="2000"/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2064" y="1728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D</a:t>
              </a:r>
              <a:r>
                <a:rPr lang="en-US" sz="2000" baseline="-25000"/>
                <a:t>1</a:t>
              </a:r>
              <a:endParaRPr lang="ru-RU" sz="2000"/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968" y="1680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104" y="1776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1872" y="1440"/>
              <a:ext cx="4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N</a:t>
              </a:r>
              <a:endParaRPr lang="ru-RU" sz="2000"/>
            </a:p>
          </p:txBody>
        </p:sp>
        <p:sp>
          <p:nvSpPr>
            <p:cNvPr id="14359" name="Text Box 23"/>
            <p:cNvSpPr txBox="1">
              <a:spLocks noChangeArrowheads="1"/>
            </p:cNvSpPr>
            <p:nvPr/>
          </p:nvSpPr>
          <p:spPr bwMode="auto">
            <a:xfrm>
              <a:off x="912" y="1584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/>
                <a:t>M</a:t>
              </a:r>
              <a:endParaRPr lang="ru-RU" sz="2000"/>
            </a:p>
          </p:txBody>
        </p:sp>
        <p:sp>
          <p:nvSpPr>
            <p:cNvPr id="14373" name="AutoShape 37"/>
            <p:cNvSpPr>
              <a:spLocks noChangeArrowheads="1"/>
            </p:cNvSpPr>
            <p:nvPr/>
          </p:nvSpPr>
          <p:spPr bwMode="auto">
            <a:xfrm>
              <a:off x="2448" y="2208"/>
              <a:ext cx="67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4" name="Text Box 38"/>
            <p:cNvSpPr txBox="1">
              <a:spLocks noChangeArrowheads="1"/>
            </p:cNvSpPr>
            <p:nvPr/>
          </p:nvSpPr>
          <p:spPr bwMode="auto">
            <a:xfrm>
              <a:off x="2448" y="2160"/>
              <a:ext cx="3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>
                  <a:solidFill>
                    <a:srgbClr val="000000"/>
                  </a:solidFill>
                </a:rPr>
                <a:t> K</a:t>
              </a:r>
              <a:endParaRPr lang="ru-RU" sz="2000">
                <a:solidFill>
                  <a:srgbClr val="000000"/>
                </a:solidFill>
              </a:endParaRPr>
            </a:p>
          </p:txBody>
        </p:sp>
      </p:grp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6172200" y="35052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XK DC=P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172200" y="38100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K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P DD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=Y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6172200" y="44196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Y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Z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6172200" y="41148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MN 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D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=Z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6096000" y="53340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Q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P,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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M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401" name="Text Box 65"/>
          <p:cNvSpPr txBox="1">
            <a:spLocks noChangeArrowheads="1"/>
          </p:cNvSpPr>
          <p:nvPr/>
        </p:nvSpPr>
        <p:spPr bwMode="auto">
          <a:xfrm>
            <a:off x="4038600" y="5638800"/>
            <a:ext cx="54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MNKPQR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искомое сечение</a:t>
            </a:r>
            <a:endParaRPr lang="ru-RU" sz="2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6172200" y="47244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YZ AD =Q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404" name="Text Box 68"/>
          <p:cNvSpPr txBox="1">
            <a:spLocks noChangeArrowheads="1"/>
          </p:cNvSpPr>
          <p:nvPr/>
        </p:nvSpPr>
        <p:spPr bwMode="auto">
          <a:xfrm>
            <a:off x="6172200" y="50292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YZ AA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=R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</p:txBody>
      </p:sp>
      <p:sp>
        <p:nvSpPr>
          <p:cNvPr id="14408" name="Line 72"/>
          <p:cNvSpPr>
            <a:spLocks noChangeShapeType="1"/>
          </p:cNvSpPr>
          <p:nvPr/>
        </p:nvSpPr>
        <p:spPr bwMode="auto">
          <a:xfrm rot="212772" flipV="1">
            <a:off x="-4763" y="2197100"/>
            <a:ext cx="5643563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09" name="Line 73"/>
          <p:cNvSpPr>
            <a:spLocks noChangeShapeType="1"/>
          </p:cNvSpPr>
          <p:nvPr/>
        </p:nvSpPr>
        <p:spPr bwMode="auto">
          <a:xfrm flipV="1">
            <a:off x="3962400" y="2209800"/>
            <a:ext cx="53340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810000" y="2133600"/>
            <a:ext cx="336550" cy="457200"/>
            <a:chOff x="2400" y="1344"/>
            <a:chExt cx="212" cy="288"/>
          </a:xfrm>
        </p:grpSpPr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2544" y="158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11" name="Text Box 75"/>
            <p:cNvSpPr txBox="1">
              <a:spLocks noChangeArrowheads="1"/>
            </p:cNvSpPr>
            <p:nvPr/>
          </p:nvSpPr>
          <p:spPr bwMode="auto">
            <a:xfrm>
              <a:off x="2400" y="1344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X</a:t>
              </a:r>
              <a:endParaRPr lang="ru-RU" sz="2000"/>
            </a:p>
          </p:txBody>
        </p:sp>
      </p:grpSp>
      <p:sp>
        <p:nvSpPr>
          <p:cNvPr id="14413" name="Line 77"/>
          <p:cNvSpPr>
            <a:spLocks noChangeShapeType="1"/>
          </p:cNvSpPr>
          <p:nvPr/>
        </p:nvSpPr>
        <p:spPr bwMode="auto">
          <a:xfrm>
            <a:off x="3124200" y="2667000"/>
            <a:ext cx="838200" cy="914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14" name="Line 78"/>
          <p:cNvSpPr>
            <a:spLocks noChangeShapeType="1"/>
          </p:cNvSpPr>
          <p:nvPr/>
        </p:nvSpPr>
        <p:spPr bwMode="auto">
          <a:xfrm flipH="1">
            <a:off x="3505200" y="1828800"/>
            <a:ext cx="685800" cy="480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4" name="Group 99"/>
          <p:cNvGrpSpPr>
            <a:grpSpLocks/>
          </p:cNvGrpSpPr>
          <p:nvPr/>
        </p:nvGrpSpPr>
        <p:grpSpPr bwMode="auto">
          <a:xfrm>
            <a:off x="3733800" y="4800600"/>
            <a:ext cx="412750" cy="396875"/>
            <a:chOff x="2352" y="3024"/>
            <a:chExt cx="260" cy="250"/>
          </a:xfrm>
        </p:grpSpPr>
        <p:sp>
          <p:nvSpPr>
            <p:cNvPr id="14416" name="AutoShape 80"/>
            <p:cNvSpPr>
              <a:spLocks noChangeArrowheads="1"/>
            </p:cNvSpPr>
            <p:nvPr/>
          </p:nvSpPr>
          <p:spPr bwMode="auto">
            <a:xfrm>
              <a:off x="2352" y="302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17" name="Text Box 81"/>
            <p:cNvSpPr txBox="1">
              <a:spLocks noChangeArrowheads="1"/>
            </p:cNvSpPr>
            <p:nvPr/>
          </p:nvSpPr>
          <p:spPr bwMode="auto">
            <a:xfrm>
              <a:off x="2400" y="3024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P</a:t>
              </a:r>
              <a:endParaRPr lang="ru-RU" sz="2000"/>
            </a:p>
          </p:txBody>
        </p:sp>
      </p:grpSp>
      <p:sp>
        <p:nvSpPr>
          <p:cNvPr id="14418" name="Line 82"/>
          <p:cNvSpPr>
            <a:spLocks noChangeShapeType="1"/>
          </p:cNvSpPr>
          <p:nvPr/>
        </p:nvSpPr>
        <p:spPr bwMode="auto">
          <a:xfrm>
            <a:off x="3581400" y="5029200"/>
            <a:ext cx="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21" name="Line 85"/>
          <p:cNvSpPr>
            <a:spLocks noChangeShapeType="1"/>
          </p:cNvSpPr>
          <p:nvPr/>
        </p:nvSpPr>
        <p:spPr bwMode="auto">
          <a:xfrm flipH="1">
            <a:off x="0" y="31242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0" y="2743200"/>
            <a:ext cx="381000" cy="457200"/>
            <a:chOff x="0" y="1728"/>
            <a:chExt cx="240" cy="288"/>
          </a:xfrm>
        </p:grpSpPr>
        <p:sp>
          <p:nvSpPr>
            <p:cNvPr id="14422" name="AutoShape 86"/>
            <p:cNvSpPr>
              <a:spLocks noChangeArrowheads="1"/>
            </p:cNvSpPr>
            <p:nvPr/>
          </p:nvSpPr>
          <p:spPr bwMode="auto">
            <a:xfrm flipH="1">
              <a:off x="144" y="196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23" name="Text Box 87"/>
            <p:cNvSpPr txBox="1">
              <a:spLocks noChangeArrowheads="1"/>
            </p:cNvSpPr>
            <p:nvPr/>
          </p:nvSpPr>
          <p:spPr bwMode="auto">
            <a:xfrm>
              <a:off x="0" y="1728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Z</a:t>
              </a:r>
              <a:endParaRPr lang="ru-RU" sz="2000"/>
            </a:p>
          </p:txBody>
        </p:sp>
      </p:grpSp>
      <p:sp>
        <p:nvSpPr>
          <p:cNvPr id="14424" name="Line 88"/>
          <p:cNvSpPr>
            <a:spLocks noChangeShapeType="1"/>
          </p:cNvSpPr>
          <p:nvPr/>
        </p:nvSpPr>
        <p:spPr bwMode="auto">
          <a:xfrm>
            <a:off x="152400" y="3048000"/>
            <a:ext cx="3886200" cy="3429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6" name="Group 104"/>
          <p:cNvGrpSpPr>
            <a:grpSpLocks/>
          </p:cNvGrpSpPr>
          <p:nvPr/>
        </p:nvGrpSpPr>
        <p:grpSpPr bwMode="auto">
          <a:xfrm>
            <a:off x="3581400" y="5867400"/>
            <a:ext cx="381000" cy="396875"/>
            <a:chOff x="2256" y="3696"/>
            <a:chExt cx="240" cy="250"/>
          </a:xfrm>
        </p:grpSpPr>
        <p:sp>
          <p:nvSpPr>
            <p:cNvPr id="14419" name="AutoShape 83"/>
            <p:cNvSpPr>
              <a:spLocks noChangeArrowheads="1"/>
            </p:cNvSpPr>
            <p:nvPr/>
          </p:nvSpPr>
          <p:spPr bwMode="auto">
            <a:xfrm flipH="1">
              <a:off x="2256" y="379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" name="Group 98"/>
            <p:cNvGrpSpPr>
              <a:grpSpLocks/>
            </p:cNvGrpSpPr>
            <p:nvPr/>
          </p:nvGrpSpPr>
          <p:grpSpPr bwMode="auto">
            <a:xfrm>
              <a:off x="2256" y="3696"/>
              <a:ext cx="240" cy="250"/>
              <a:chOff x="2256" y="3696"/>
              <a:chExt cx="240" cy="250"/>
            </a:xfrm>
          </p:grpSpPr>
          <p:sp>
            <p:nvSpPr>
              <p:cNvPr id="14420" name="Text Box 84"/>
              <p:cNvSpPr txBox="1">
                <a:spLocks noChangeArrowheads="1"/>
              </p:cNvSpPr>
              <p:nvPr/>
            </p:nvSpPr>
            <p:spPr bwMode="auto">
              <a:xfrm>
                <a:off x="2256" y="3696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Y</a:t>
                </a:r>
                <a:endParaRPr lang="ru-RU" sz="2000"/>
              </a:p>
            </p:txBody>
          </p:sp>
          <p:sp>
            <p:nvSpPr>
              <p:cNvPr id="14427" name="AutoShape 91"/>
              <p:cNvSpPr>
                <a:spLocks noChangeArrowheads="1"/>
              </p:cNvSpPr>
              <p:nvPr/>
            </p:nvSpPr>
            <p:spPr bwMode="auto">
              <a:xfrm flipH="1">
                <a:off x="2256" y="3792"/>
                <a:ext cx="48" cy="48"/>
              </a:xfrm>
              <a:prstGeom prst="flowChartConnector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8" name="Group 102"/>
          <p:cNvGrpSpPr>
            <a:grpSpLocks/>
          </p:cNvGrpSpPr>
          <p:nvPr/>
        </p:nvGrpSpPr>
        <p:grpSpPr bwMode="auto">
          <a:xfrm>
            <a:off x="2057400" y="5029200"/>
            <a:ext cx="381000" cy="396875"/>
            <a:chOff x="1296" y="3168"/>
            <a:chExt cx="240" cy="250"/>
          </a:xfrm>
        </p:grpSpPr>
        <p:sp>
          <p:nvSpPr>
            <p:cNvPr id="14428" name="AutoShape 92"/>
            <p:cNvSpPr>
              <a:spLocks noChangeArrowheads="1"/>
            </p:cNvSpPr>
            <p:nvPr/>
          </p:nvSpPr>
          <p:spPr bwMode="auto">
            <a:xfrm flipH="1">
              <a:off x="1488" y="316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0" name="Text Box 94"/>
            <p:cNvSpPr txBox="1">
              <a:spLocks noChangeArrowheads="1"/>
            </p:cNvSpPr>
            <p:nvPr/>
          </p:nvSpPr>
          <p:spPr bwMode="auto">
            <a:xfrm>
              <a:off x="1296" y="3168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Q</a:t>
              </a:r>
              <a:endParaRPr lang="ru-RU" sz="2000"/>
            </a:p>
          </p:txBody>
        </p:sp>
      </p:grpSp>
      <p:grpSp>
        <p:nvGrpSpPr>
          <p:cNvPr id="9" name="Group 101"/>
          <p:cNvGrpSpPr>
            <a:grpSpLocks/>
          </p:cNvGrpSpPr>
          <p:nvPr/>
        </p:nvGrpSpPr>
        <p:grpSpPr bwMode="auto">
          <a:xfrm>
            <a:off x="1219200" y="4191000"/>
            <a:ext cx="381000" cy="396875"/>
            <a:chOff x="768" y="2640"/>
            <a:chExt cx="240" cy="250"/>
          </a:xfrm>
        </p:grpSpPr>
        <p:sp>
          <p:nvSpPr>
            <p:cNvPr id="14429" name="AutoShape 93"/>
            <p:cNvSpPr>
              <a:spLocks noChangeArrowheads="1"/>
            </p:cNvSpPr>
            <p:nvPr/>
          </p:nvSpPr>
          <p:spPr bwMode="auto">
            <a:xfrm flipH="1">
              <a:off x="960" y="268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31" name="Text Box 95"/>
            <p:cNvSpPr txBox="1">
              <a:spLocks noChangeArrowheads="1"/>
            </p:cNvSpPr>
            <p:nvPr/>
          </p:nvSpPr>
          <p:spPr bwMode="auto">
            <a:xfrm>
              <a:off x="768" y="2640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R</a:t>
              </a:r>
              <a:endParaRPr lang="ru-RU" sz="2000"/>
            </a:p>
          </p:txBody>
        </p:sp>
      </p:grpSp>
      <p:sp>
        <p:nvSpPr>
          <p:cNvPr id="14432" name="Line 96"/>
          <p:cNvSpPr>
            <a:spLocks noChangeShapeType="1"/>
          </p:cNvSpPr>
          <p:nvPr/>
        </p:nvSpPr>
        <p:spPr bwMode="auto">
          <a:xfrm flipV="1">
            <a:off x="2438400" y="4876800"/>
            <a:ext cx="1295400" cy="152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33" name="Line 97"/>
          <p:cNvSpPr>
            <a:spLocks noChangeShapeType="1"/>
          </p:cNvSpPr>
          <p:nvPr/>
        </p:nvSpPr>
        <p:spPr bwMode="auto">
          <a:xfrm flipH="1">
            <a:off x="1600200" y="2895600"/>
            <a:ext cx="152400" cy="1371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439" name="Freeform 103"/>
          <p:cNvSpPr>
            <a:spLocks/>
          </p:cNvSpPr>
          <p:nvPr/>
        </p:nvSpPr>
        <p:spPr bwMode="auto">
          <a:xfrm>
            <a:off x="1609725" y="2733675"/>
            <a:ext cx="2333625" cy="2311400"/>
          </a:xfrm>
          <a:custGeom>
            <a:avLst/>
            <a:gdLst/>
            <a:ahLst/>
            <a:cxnLst>
              <a:cxn ang="0">
                <a:pos x="0" y="981"/>
              </a:cxn>
              <a:cxn ang="0">
                <a:pos x="96" y="120"/>
              </a:cxn>
              <a:cxn ang="0">
                <a:pos x="975" y="0"/>
              </a:cxn>
              <a:cxn ang="0">
                <a:pos x="1470" y="531"/>
              </a:cxn>
              <a:cxn ang="0">
                <a:pos x="1350" y="1342"/>
              </a:cxn>
              <a:cxn ang="0">
                <a:pos x="516" y="1440"/>
              </a:cxn>
              <a:cxn ang="0">
                <a:pos x="510" y="1440"/>
              </a:cxn>
              <a:cxn ang="0">
                <a:pos x="490" y="1434"/>
              </a:cxn>
              <a:cxn ang="0">
                <a:pos x="432" y="1386"/>
              </a:cxn>
              <a:cxn ang="0">
                <a:pos x="330" y="1296"/>
              </a:cxn>
              <a:cxn ang="0">
                <a:pos x="6" y="1002"/>
              </a:cxn>
              <a:cxn ang="0">
                <a:pos x="0" y="981"/>
              </a:cxn>
            </a:cxnLst>
            <a:rect l="0" t="0" r="r" b="b"/>
            <a:pathLst>
              <a:path w="1470" h="1456">
                <a:moveTo>
                  <a:pt x="0" y="981"/>
                </a:moveTo>
                <a:lnTo>
                  <a:pt x="96" y="120"/>
                </a:lnTo>
                <a:lnTo>
                  <a:pt x="975" y="0"/>
                </a:lnTo>
                <a:lnTo>
                  <a:pt x="1470" y="531"/>
                </a:lnTo>
                <a:lnTo>
                  <a:pt x="1350" y="1342"/>
                </a:lnTo>
                <a:lnTo>
                  <a:pt x="516" y="1440"/>
                </a:lnTo>
                <a:cubicBezTo>
                  <a:pt x="368" y="1456"/>
                  <a:pt x="514" y="1441"/>
                  <a:pt x="510" y="1440"/>
                </a:cubicBezTo>
                <a:cubicBezTo>
                  <a:pt x="506" y="1439"/>
                  <a:pt x="503" y="1443"/>
                  <a:pt x="490" y="1434"/>
                </a:cubicBezTo>
                <a:cubicBezTo>
                  <a:pt x="477" y="1425"/>
                  <a:pt x="459" y="1409"/>
                  <a:pt x="432" y="1386"/>
                </a:cubicBezTo>
                <a:cubicBezTo>
                  <a:pt x="405" y="1363"/>
                  <a:pt x="401" y="1360"/>
                  <a:pt x="330" y="1296"/>
                </a:cubicBezTo>
                <a:cubicBezTo>
                  <a:pt x="259" y="1232"/>
                  <a:pt x="61" y="1054"/>
                  <a:pt x="6" y="1002"/>
                </a:cubicBezTo>
                <a:lnTo>
                  <a:pt x="0" y="981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4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3" grpId="0" autoUpdateAnimBg="0"/>
      <p:bldP spid="14365" grpId="0" autoUpdateAnimBg="0"/>
      <p:bldP spid="14371" grpId="0" autoUpdateAnimBg="0"/>
      <p:bldP spid="14375" grpId="0" autoUpdateAnimBg="0"/>
      <p:bldP spid="14376" grpId="0" autoUpdateAnimBg="0"/>
      <p:bldP spid="14385" grpId="0" autoUpdateAnimBg="0"/>
      <p:bldP spid="14396" grpId="0" autoUpdateAnimBg="0"/>
      <p:bldP spid="14397" grpId="0" autoUpdateAnimBg="0"/>
      <p:bldP spid="14401" grpId="0" autoUpdateAnimBg="0"/>
      <p:bldP spid="14403" grpId="0" autoUpdateAnimBg="0"/>
      <p:bldP spid="14404" grpId="0" autoUpdateAnimBg="0"/>
      <p:bldP spid="14408" grpId="0" animBg="1"/>
      <p:bldP spid="14409" grpId="0" animBg="1"/>
      <p:bldP spid="14413" grpId="0" animBg="1"/>
      <p:bldP spid="14414" grpId="0" animBg="1"/>
      <p:bldP spid="14418" grpId="0" animBg="1"/>
      <p:bldP spid="14421" grpId="0" animBg="1"/>
      <p:bldP spid="14424" grpId="0" animBg="1"/>
      <p:bldP spid="14432" grpId="0" animBg="1"/>
      <p:bldP spid="14433" grpId="0" animBg="1"/>
      <p:bldP spid="144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9350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00FF"/>
                </a:solidFill>
              </a:rPr>
              <a:t>Задача № </a:t>
            </a:r>
            <a:r>
              <a:rPr lang="ru-RU" dirty="0" smtClean="0">
                <a:solidFill>
                  <a:srgbClr val="0000FF"/>
                </a:solidFill>
              </a:rPr>
              <a:t>1</a:t>
            </a:r>
            <a:endParaRPr lang="ru-RU" dirty="0" smtClean="0">
              <a:solidFill>
                <a:srgbClr val="0000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64163" y="836613"/>
            <a:ext cx="3779837" cy="5400675"/>
          </a:xfrm>
        </p:spPr>
        <p:txBody>
          <a:bodyPr/>
          <a:lstStyle/>
          <a:p>
            <a:pPr marL="609600" indent="-609600" algn="l" eaLnBrk="1" hangingPunct="1"/>
            <a:r>
              <a:rPr lang="ru-RU" smtClean="0">
                <a:solidFill>
                  <a:srgbClr val="0000FF"/>
                </a:solidFill>
              </a:rPr>
              <a:t>План:</a:t>
            </a:r>
          </a:p>
          <a:p>
            <a:pPr marL="609600" indent="-609600" algn="l" eaLnBrk="1" hangingPunct="1"/>
            <a:r>
              <a:rPr lang="ru-RU" smtClean="0">
                <a:solidFill>
                  <a:srgbClr val="0000FF"/>
                </a:solidFill>
              </a:rPr>
              <a:t> 1) Доказать, что</a:t>
            </a:r>
          </a:p>
          <a:p>
            <a:pPr marL="609600" indent="-609600" algn="l" eaLnBrk="1" hangingPunct="1"/>
            <a:r>
              <a:rPr lang="ru-RU" smtClean="0">
                <a:solidFill>
                  <a:srgbClr val="0000FF"/>
                </a:solidFill>
              </a:rPr>
              <a:t> 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∆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BDD</a:t>
            </a:r>
            <a:r>
              <a:rPr lang="en-US" sz="2800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- 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прямоуг.</a:t>
            </a:r>
          </a:p>
          <a:p>
            <a:pPr marL="609600" indent="-609600" algn="l" eaLnBrk="1" hangingPunct="1"/>
            <a:r>
              <a:rPr lang="ru-RU" smtClean="0">
                <a:solidFill>
                  <a:srgbClr val="0000FF"/>
                </a:solidFill>
                <a:cs typeface="Arial" charset="0"/>
              </a:rPr>
              <a:t> 2) Найти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BD 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из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ABCD</a:t>
            </a:r>
          </a:p>
          <a:p>
            <a:pPr marL="609600" indent="-609600" algn="l" eaLnBrk="1" hangingPunct="1"/>
            <a:r>
              <a:rPr lang="ru-RU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3) 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Из ∆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BDD</a:t>
            </a:r>
            <a:r>
              <a:rPr lang="en-US" sz="2800" smtClean="0">
                <a:solidFill>
                  <a:srgbClr val="0000FF"/>
                </a:solidFill>
                <a:cs typeface="Arial" charset="0"/>
              </a:rPr>
              <a:t>1 </a:t>
            </a:r>
          </a:p>
          <a:p>
            <a:pPr marL="609600" indent="-609600" algn="l" eaLnBrk="1" hangingPunct="1"/>
            <a:r>
              <a:rPr lang="ru-RU" smtClean="0">
                <a:solidFill>
                  <a:srgbClr val="0000FF"/>
                </a:solidFill>
                <a:cs typeface="Arial" charset="0"/>
              </a:rPr>
              <a:t>      найти</a:t>
            </a:r>
            <a:r>
              <a:rPr lang="en-US" sz="280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&lt;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DD</a:t>
            </a:r>
            <a:r>
              <a:rPr lang="en-US" sz="2800" smtClean="0">
                <a:solidFill>
                  <a:srgbClr val="0000FF"/>
                </a:solidFill>
                <a:cs typeface="Arial" charset="0"/>
              </a:rPr>
              <a:t>1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B.</a:t>
            </a:r>
          </a:p>
          <a:p>
            <a:pPr marL="609600" indent="-609600" algn="l" eaLnBrk="1" hangingPunct="1"/>
            <a:r>
              <a:rPr lang="ru-RU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4) 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Из ∆ В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DD</a:t>
            </a:r>
            <a:r>
              <a:rPr lang="en-US" sz="2800" smtClean="0">
                <a:solidFill>
                  <a:srgbClr val="0000FF"/>
                </a:solidFill>
                <a:cs typeface="Arial" charset="0"/>
              </a:rPr>
              <a:t>1</a:t>
            </a:r>
            <a:endParaRPr lang="ru-RU" smtClean="0">
              <a:solidFill>
                <a:srgbClr val="0000FF"/>
              </a:solidFill>
              <a:cs typeface="Arial" charset="0"/>
            </a:endParaRPr>
          </a:p>
          <a:p>
            <a:pPr marL="609600" indent="-609600" algn="l" eaLnBrk="1" hangingPunct="1"/>
            <a:r>
              <a:rPr lang="en-US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ru-RU" smtClean="0">
                <a:solidFill>
                  <a:srgbClr val="0000FF"/>
                </a:solidFill>
                <a:cs typeface="Arial" charset="0"/>
              </a:rPr>
              <a:t>     найти </a:t>
            </a:r>
            <a:r>
              <a:rPr lang="en-US" smtClean="0">
                <a:solidFill>
                  <a:srgbClr val="0000FF"/>
                </a:solidFill>
                <a:cs typeface="Arial" charset="0"/>
              </a:rPr>
              <a:t>DD</a:t>
            </a:r>
            <a:r>
              <a:rPr lang="en-US" sz="2800" smtClean="0">
                <a:solidFill>
                  <a:srgbClr val="0000FF"/>
                </a:solidFill>
                <a:cs typeface="Arial" charset="0"/>
              </a:rPr>
              <a:t>1.</a:t>
            </a:r>
            <a:endParaRPr lang="ru-RU" sz="2400" smtClean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827088" y="1628775"/>
            <a:ext cx="3457575" cy="417671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43075" y="584517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356100" y="5157788"/>
            <a:ext cx="338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484438" y="3644900"/>
            <a:ext cx="935037" cy="20891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692275" y="1700213"/>
            <a:ext cx="0" cy="20161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3492500" y="49418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1763713" y="49418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1692275" y="4149725"/>
            <a:ext cx="0" cy="79216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900113" y="5157788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763713" y="4941888"/>
            <a:ext cx="1584325" cy="79216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1692275" y="1628775"/>
            <a:ext cx="503238" cy="1295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2771775" y="4941888"/>
            <a:ext cx="28733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268538" y="4581525"/>
            <a:ext cx="719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66"/>
                </a:solidFill>
              </a:rPr>
              <a:t>45</a:t>
            </a:r>
            <a:r>
              <a:rPr lang="en-US" sz="2800" b="1">
                <a:solidFill>
                  <a:srgbClr val="FF0066"/>
                </a:solidFill>
                <a:cs typeface="Arial" charset="0"/>
              </a:rPr>
              <a:t>º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563938" y="35004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  <a:cs typeface="Arial" charset="0"/>
              </a:rPr>
              <a:t>?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3419475" y="2492375"/>
            <a:ext cx="0" cy="324167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63575" y="58451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3255963" y="58451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427538" y="43862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66"/>
                </a:solidFill>
              </a:rPr>
              <a:t>С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1187450" y="4365625"/>
            <a:ext cx="636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66"/>
                </a:solidFill>
              </a:rPr>
              <a:t>D</a:t>
            </a:r>
            <a:endParaRPr lang="ru-RU" sz="2800" b="1">
              <a:solidFill>
                <a:srgbClr val="FF0066"/>
              </a:solidFill>
            </a:endParaRP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158750" y="1884363"/>
            <a:ext cx="639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</a:rPr>
              <a:t>A1</a:t>
            </a:r>
            <a:endParaRPr lang="ru-RU" sz="2800" b="1">
              <a:solidFill>
                <a:srgbClr val="FF0066"/>
              </a:solidFill>
            </a:endParaRP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1187450" y="836613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D1</a:t>
            </a:r>
            <a:endParaRPr lang="ru-RU" sz="2800" b="1">
              <a:solidFill>
                <a:srgbClr val="FF0066"/>
              </a:solidFill>
            </a:endParaRP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4408488" y="1092200"/>
            <a:ext cx="639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</a:rPr>
              <a:t>C1</a:t>
            </a:r>
            <a:endParaRPr lang="ru-RU" sz="2800" b="1">
              <a:solidFill>
                <a:srgbClr val="FF0066"/>
              </a:solidFill>
            </a:endParaRP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3040063" y="1773238"/>
            <a:ext cx="639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66"/>
                </a:solidFill>
              </a:rPr>
              <a:t>B1</a:t>
            </a:r>
            <a:endParaRPr lang="ru-RU" sz="2800" b="1">
              <a:solidFill>
                <a:srgbClr val="FF0066"/>
              </a:solidFill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692275" y="4365625"/>
            <a:ext cx="43021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2122488" y="4508500"/>
            <a:ext cx="1587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950913" y="4765675"/>
            <a:ext cx="392112" cy="5286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V="1">
            <a:off x="1258888" y="5445125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 flipH="1">
            <a:off x="1331913" y="5445125"/>
            <a:ext cx="3587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835150" y="5157788"/>
            <a:ext cx="792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9900"/>
                </a:solidFill>
                <a:cs typeface="Arial" charset="0"/>
              </a:rPr>
              <a:t>?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1692275" y="25654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1187450" y="3284538"/>
            <a:ext cx="649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0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8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1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6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6" grpId="0" animBg="1"/>
      <p:bldP spid="13317" grpId="0"/>
      <p:bldP spid="13318" grpId="0"/>
      <p:bldP spid="13319" grpId="0" animBg="1"/>
      <p:bldP spid="13320" grpId="0" animBg="1"/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 animBg="1"/>
      <p:bldP spid="13328" grpId="0"/>
      <p:bldP spid="13329" grpId="0"/>
      <p:bldP spid="13330" grpId="0" animBg="1"/>
      <p:bldP spid="13331" grpId="0"/>
      <p:bldP spid="13332" grpId="0"/>
      <p:bldP spid="13333" grpId="0"/>
      <p:bldP spid="13335" grpId="0"/>
      <p:bldP spid="13336" grpId="0"/>
      <p:bldP spid="13337" grpId="0"/>
      <p:bldP spid="13338" grpId="0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/>
      <p:bldP spid="13345" grpId="0"/>
      <p:bldP spid="133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7064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0000FF"/>
                </a:solidFill>
              </a:rPr>
              <a:t>Задача № </a:t>
            </a:r>
            <a:r>
              <a:rPr lang="ru-RU" sz="4000" dirty="0" smtClean="0">
                <a:solidFill>
                  <a:srgbClr val="0000FF"/>
                </a:solidFill>
              </a:rPr>
              <a:t>1</a:t>
            </a:r>
            <a:endParaRPr lang="ru-RU" sz="4000" dirty="0" smtClean="0">
              <a:solidFill>
                <a:srgbClr val="0000FF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6463" y="836613"/>
            <a:ext cx="4032250" cy="5649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FF0000"/>
                </a:solidFill>
              </a:rPr>
              <a:t>Решение: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</a:rPr>
              <a:t>1) 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∆ 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BDD1-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прямоуг.,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т.к. 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DD1┴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 пл.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 ABC</a:t>
            </a:r>
            <a:r>
              <a:rPr lang="ru-RU" sz="2400" b="1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</a:rPr>
              <a:t>(по усл. паралл-д –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</a:rPr>
              <a:t>прямоугольный).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</a:rPr>
              <a:t>2) 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∆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 ABD – 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прямоуг.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     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BD² = AB²+ AD²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 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 по т. Пифагора.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BD = √ 12² + 5² = 13 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см.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3) </a:t>
            </a: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&lt;DD1B= 90º - 45º= 45º.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4) ∆ BDD1 &lt; B =&lt;D1=45º→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∆ BDD1- 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равнобедренн.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000FF"/>
                </a:solidFill>
                <a:cs typeface="Arial" charset="0"/>
              </a:rPr>
              <a:t>DD1= DB = 13 </a:t>
            </a:r>
            <a:r>
              <a:rPr lang="ru-RU" sz="2400" b="1" smtClean="0">
                <a:solidFill>
                  <a:srgbClr val="0000FF"/>
                </a:solidFill>
                <a:cs typeface="Arial" charset="0"/>
              </a:rPr>
              <a:t>см =ВВ1.</a:t>
            </a:r>
            <a:endParaRPr lang="en-US" sz="2400" b="1" smtClean="0">
              <a:solidFill>
                <a:srgbClr val="0000FF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smtClean="0">
              <a:solidFill>
                <a:srgbClr val="0000FF"/>
              </a:solidFill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9750" y="1989138"/>
            <a:ext cx="3167063" cy="388937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403350" y="1989138"/>
            <a:ext cx="1588" cy="172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258888" y="44370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1403350" y="4076700"/>
            <a:ext cx="0" cy="936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2555875" y="508476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1547813" y="50847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684213" y="5084763"/>
            <a:ext cx="7207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19113" y="58451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751138" y="591661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048125" y="47656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84213" y="4581525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58750" y="2100263"/>
            <a:ext cx="639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A1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627313" y="1938338"/>
            <a:ext cx="639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B1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995738" y="1433513"/>
            <a:ext cx="639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C1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239838" y="1092200"/>
            <a:ext cx="639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D1</a:t>
            </a: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1403350" y="2060575"/>
            <a:ext cx="647700" cy="16557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124075" y="3933825"/>
            <a:ext cx="719138" cy="1943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1476375" y="5157788"/>
            <a:ext cx="1295400" cy="6477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1403350" y="4652963"/>
            <a:ext cx="3603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1763713" y="48688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900113" y="558958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1042988" y="5589588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2916238" y="2781300"/>
            <a:ext cx="0" cy="30241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2339975" y="5300663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835150" y="4887913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45</a:t>
            </a:r>
            <a:r>
              <a:rPr lang="en-US" sz="2400" b="1">
                <a:solidFill>
                  <a:srgbClr val="FF0000"/>
                </a:solidFill>
                <a:cs typeface="Arial" charset="0"/>
              </a:rPr>
              <a:t>º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476375" y="594836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3419475" y="537368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755650" y="3284538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3074988" y="3778250"/>
            <a:ext cx="63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>
            <a:off x="1403350" y="2997200"/>
            <a:ext cx="360363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1403350" y="32845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45</a:t>
            </a:r>
            <a:r>
              <a:rPr lang="en-US" sz="2400" b="1">
                <a:solidFill>
                  <a:srgbClr val="FF0000"/>
                </a:solidFill>
                <a:cs typeface="Arial" charset="0"/>
              </a:rPr>
              <a:t>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993</Words>
  <Application>Microsoft Office PowerPoint</Application>
  <PresentationFormat>Экран (4:3)</PresentationFormat>
  <Paragraphs>290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Microsoft Equation 3.0</vt:lpstr>
      <vt:lpstr>Решение задач по теме: «Многогранники : Призма».</vt:lpstr>
      <vt:lpstr>Слайд 2</vt:lpstr>
      <vt:lpstr>Слайд 3</vt:lpstr>
      <vt:lpstr>Слайд 4</vt:lpstr>
      <vt:lpstr>Слайд 5</vt:lpstr>
      <vt:lpstr>Слайд 6</vt:lpstr>
      <vt:lpstr>Слайд 7</vt:lpstr>
      <vt:lpstr>Задача № 1</vt:lpstr>
      <vt:lpstr>Задача № 1</vt:lpstr>
      <vt:lpstr>Задача № 2</vt:lpstr>
      <vt:lpstr>Задача № 2</vt:lpstr>
      <vt:lpstr>Слайд 12</vt:lpstr>
      <vt:lpstr>Слайд 13</vt:lpstr>
      <vt:lpstr>Слайд 14</vt:lpstr>
      <vt:lpstr>Слайд 15</vt:lpstr>
      <vt:lpstr>Слайд 16</vt:lpstr>
      <vt:lpstr>За решение двух задач  оценка: «5» одна задача : «4» две задачи , но не полностью : «3»</vt:lpstr>
      <vt:lpstr>Удачи!!!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теме: «Многогранники : Призма».</dc:title>
  <dc:creator>Надира</dc:creator>
  <cp:lastModifiedBy>Надира</cp:lastModifiedBy>
  <cp:revision>4</cp:revision>
  <dcterms:created xsi:type="dcterms:W3CDTF">2014-07-06T16:08:21Z</dcterms:created>
  <dcterms:modified xsi:type="dcterms:W3CDTF">2014-07-06T16:45:14Z</dcterms:modified>
</cp:coreProperties>
</file>