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D18A09"/>
    <a:srgbClr val="308838"/>
    <a:srgbClr val="E68900"/>
    <a:srgbClr val="24983A"/>
    <a:srgbClr val="000000"/>
    <a:srgbClr val="33CC33"/>
    <a:srgbClr val="FF9900"/>
    <a:srgbClr val="3AE442"/>
    <a:srgbClr val="D6F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590" autoAdjust="0"/>
  </p:normalViewPr>
  <p:slideViewPr>
    <p:cSldViewPr>
      <p:cViewPr varScale="1">
        <p:scale>
          <a:sx n="71" d="100"/>
          <a:sy n="71" d="100"/>
        </p:scale>
        <p:origin x="-8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9D7A5-350A-4163-A449-203DD89D41AD}" type="datetimeFigureOut">
              <a:rPr lang="ru-RU" smtClean="0"/>
              <a:t>06.07.2013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E7EE3-6007-4455-BAC2-22C3C49E2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66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E7EE3-6007-4455-BAC2-22C3C49E263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896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9DE1-3C0A-443D-9D93-60D4F9D036B3}" type="datetimeFigureOut">
              <a:rPr lang="ru-RU" smtClean="0"/>
              <a:t>06.07.2013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79FC09C-DB4F-4AD7-8B81-213C633098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9DE1-3C0A-443D-9D93-60D4F9D036B3}" type="datetimeFigureOut">
              <a:rPr lang="ru-RU" smtClean="0"/>
              <a:t>06.07.2013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C09C-DB4F-4AD7-8B81-213C633098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9DE1-3C0A-443D-9D93-60D4F9D036B3}" type="datetimeFigureOut">
              <a:rPr lang="ru-RU" smtClean="0"/>
              <a:t>06.07.2013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C09C-DB4F-4AD7-8B81-213C633098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9DE1-3C0A-443D-9D93-60D4F9D036B3}" type="datetimeFigureOut">
              <a:rPr lang="ru-RU" smtClean="0"/>
              <a:t>06.07.2013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79FC09C-DB4F-4AD7-8B81-213C633098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9DE1-3C0A-443D-9D93-60D4F9D036B3}" type="datetimeFigureOut">
              <a:rPr lang="ru-RU" smtClean="0"/>
              <a:t>06.07.2013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C09C-DB4F-4AD7-8B81-213C633098D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9DE1-3C0A-443D-9D93-60D4F9D036B3}" type="datetimeFigureOut">
              <a:rPr lang="ru-RU" smtClean="0"/>
              <a:t>06.07.2013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C09C-DB4F-4AD7-8B81-213C633098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9DE1-3C0A-443D-9D93-60D4F9D036B3}" type="datetimeFigureOut">
              <a:rPr lang="ru-RU" smtClean="0"/>
              <a:t>06.07.2013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79FC09C-DB4F-4AD7-8B81-213C633098D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9DE1-3C0A-443D-9D93-60D4F9D036B3}" type="datetimeFigureOut">
              <a:rPr lang="ru-RU" smtClean="0"/>
              <a:t>06.07.2013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C09C-DB4F-4AD7-8B81-213C633098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9DE1-3C0A-443D-9D93-60D4F9D036B3}" type="datetimeFigureOut">
              <a:rPr lang="ru-RU" smtClean="0"/>
              <a:t>06.07.2013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C09C-DB4F-4AD7-8B81-213C633098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9DE1-3C0A-443D-9D93-60D4F9D036B3}" type="datetimeFigureOut">
              <a:rPr lang="ru-RU" smtClean="0"/>
              <a:t>06.07.2013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C09C-DB4F-4AD7-8B81-213C633098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9DE1-3C0A-443D-9D93-60D4F9D036B3}" type="datetimeFigureOut">
              <a:rPr lang="ru-RU" smtClean="0"/>
              <a:t>06.07.2013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C09C-DB4F-4AD7-8B81-213C633098D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CFC9DE1-3C0A-443D-9D93-60D4F9D036B3}" type="datetimeFigureOut">
              <a:rPr lang="ru-RU" smtClean="0"/>
              <a:t>06.07.2013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9FC09C-DB4F-4AD7-8B81-213C633098D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microsoft.com/office/2007/relationships/media" Target="../media/media3.mp3"/><Relationship Id="rId7" Type="http://schemas.openxmlformats.org/officeDocument/2006/relationships/image" Target="../media/image9.jpg"/><Relationship Id="rId12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g"/><Relationship Id="rId11" Type="http://schemas.openxmlformats.org/officeDocument/2006/relationships/slide" Target="slide6.xml"/><Relationship Id="rId5" Type="http://schemas.openxmlformats.org/officeDocument/2006/relationships/slideLayout" Target="../slideLayouts/slideLayout2.xml"/><Relationship Id="rId10" Type="http://schemas.openxmlformats.org/officeDocument/2006/relationships/slide" Target="slide5.xml"/><Relationship Id="rId4" Type="http://schemas.openxmlformats.org/officeDocument/2006/relationships/audio" Target="../media/media3.mp3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mniki-i-umnicy-Bez-nazvaniya(muzofon.com)_mp3cut.foxcom.su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504" y="6553200"/>
            <a:ext cx="60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909" y="188640"/>
            <a:ext cx="8686800" cy="838200"/>
          </a:xfrm>
        </p:spPr>
        <p:txBody>
          <a:bodyPr>
            <a:noAutofit/>
          </a:bodyPr>
          <a:lstStyle/>
          <a:p>
            <a:r>
              <a:rPr lang="ru-RU" sz="6000" b="1" dirty="0">
                <a:effectLst/>
                <a:latin typeface="Times New Roman" pitchFamily="18" charset="0"/>
                <a:cs typeface="Times New Roman" pitchFamily="18" charset="0"/>
              </a:rPr>
              <a:t>Тема: Задача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696" y="1410147"/>
            <a:ext cx="8686800" cy="650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2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0853" y="2060848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правильной четырехугольной пирамиде PABCD с вершиной P каждое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ребро равно 2. Верно ли утверждение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а) Расстояние от вершины C до плоскости BPD больше 1.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б) Число пар скрещивающихся ребер этой пирамиды равно 12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2663247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а)ДА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б)НЕТ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55576" y="5733256"/>
            <a:ext cx="2016224" cy="648072"/>
            <a:chOff x="755576" y="5733256"/>
            <a:chExt cx="2016224" cy="64807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55576" y="5733256"/>
              <a:ext cx="2016224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15616" y="5774188"/>
              <a:ext cx="1296144" cy="5232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Ответ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Управляющая кнопка: домой 12">
            <a:hlinkClick r:id="rId2" action="ppaction://hlinksldjump" highlightClick="1"/>
          </p:cNvPr>
          <p:cNvSpPr/>
          <p:nvPr/>
        </p:nvSpPr>
        <p:spPr>
          <a:xfrm>
            <a:off x="8244408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41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528" y="260648"/>
            <a:ext cx="8686800" cy="838200"/>
          </a:xfrm>
        </p:spPr>
        <p:txBody>
          <a:bodyPr>
            <a:noAutofit/>
          </a:bodyPr>
          <a:lstStyle/>
          <a:p>
            <a:r>
              <a:rPr lang="ru-RU" sz="6000" b="1" dirty="0">
                <a:effectLst/>
                <a:latin typeface="Times New Roman" pitchFamily="18" charset="0"/>
                <a:cs typeface="Times New Roman" pitchFamily="18" charset="0"/>
              </a:rPr>
              <a:t>Тема: Задача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2155"/>
            <a:ext cx="8686800" cy="650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3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254" y="2132856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правильной шестиугольной призме ABCDEFA1B1C1D1E1F1 ребро основания равно 2, а боковое ребро равно 1. Верно ли утверждение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а) Среди ребер призмы ровно 8 лежат на прямых, скрещивающихся с АВ.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б) D1B= √13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2663247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а)ДА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б)НЕТ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55576" y="5733256"/>
            <a:ext cx="2016224" cy="648072"/>
            <a:chOff x="755576" y="5733256"/>
            <a:chExt cx="2016224" cy="64807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55576" y="5733256"/>
              <a:ext cx="2016224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15616" y="5774188"/>
              <a:ext cx="1296144" cy="5232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Ответ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Управляющая кнопка: домой 12">
            <a:hlinkClick r:id="rId2" action="ppaction://hlinksldjump" highlightClick="1"/>
          </p:cNvPr>
          <p:cNvSpPr/>
          <p:nvPr/>
        </p:nvSpPr>
        <p:spPr>
          <a:xfrm>
            <a:off x="831641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94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Autofit/>
          </a:bodyPr>
          <a:lstStyle/>
          <a:p>
            <a:r>
              <a:rPr lang="ru-RU" sz="6000" b="1" dirty="0">
                <a:effectLst/>
                <a:latin typeface="Times New Roman" pitchFamily="18" charset="0"/>
                <a:cs typeface="Times New Roman" pitchFamily="18" charset="0"/>
              </a:rPr>
              <a:t>Тема: Развёртка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634" y="1338138"/>
            <a:ext cx="8686800" cy="650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678" y="2564904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Как выглядит развёртка четырёхугольной пирамиды? 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755576" y="5733256"/>
            <a:ext cx="2016224" cy="648072"/>
            <a:chOff x="755576" y="5733256"/>
            <a:chExt cx="2016224" cy="64807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755576" y="5733256"/>
              <a:ext cx="2016224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15616" y="5774188"/>
              <a:ext cx="1296144" cy="5232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Ответ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68634" y="1988840"/>
            <a:ext cx="6795086" cy="3528392"/>
            <a:chOff x="368634" y="1988840"/>
            <a:chExt cx="6795086" cy="3528392"/>
          </a:xfrm>
        </p:grpSpPr>
        <p:sp>
          <p:nvSpPr>
            <p:cNvPr id="12" name="TextBox 11"/>
            <p:cNvSpPr txBox="1"/>
            <p:nvPr/>
          </p:nvSpPr>
          <p:spPr>
            <a:xfrm>
              <a:off x="368634" y="1988840"/>
              <a:ext cx="3960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Она выглядит так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 descr="C:\Users\alla\Desktop\Безымянный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2494554"/>
              <a:ext cx="5112000" cy="3022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8316416" y="6297408"/>
            <a:ext cx="720080" cy="4439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51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141" y="260648"/>
            <a:ext cx="8686800" cy="838200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rgbClr val="4E3B30"/>
                </a:solidFill>
                <a:effectLst/>
                <a:latin typeface="Times New Roman" pitchFamily="18" charset="0"/>
                <a:cs typeface="Times New Roman" pitchFamily="18" charset="0"/>
              </a:rPr>
              <a:t>Тема: Развёртка</a:t>
            </a:r>
            <a:endParaRPr lang="ru-RU" sz="6000" dirty="0">
              <a:effectLst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18464" y="1373010"/>
            <a:ext cx="8686800" cy="650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7524" y="2636912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Как выглядит развёртка прямоугольной призмы?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755576" y="5733256"/>
            <a:ext cx="2016224" cy="648072"/>
            <a:chOff x="755576" y="5733256"/>
            <a:chExt cx="2016224" cy="64807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55576" y="5733256"/>
              <a:ext cx="2016224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15616" y="5774188"/>
              <a:ext cx="1296144" cy="5232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Ответ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68634" y="2023712"/>
            <a:ext cx="6487297" cy="3493520"/>
            <a:chOff x="368634" y="2023712"/>
            <a:chExt cx="6487297" cy="3493520"/>
          </a:xfrm>
        </p:grpSpPr>
        <p:sp>
          <p:nvSpPr>
            <p:cNvPr id="12" name="TextBox 11"/>
            <p:cNvSpPr txBox="1"/>
            <p:nvPr/>
          </p:nvSpPr>
          <p:spPr>
            <a:xfrm>
              <a:off x="368634" y="2023712"/>
              <a:ext cx="3960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Она выглядит так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0" name="Picture 2" descr="C:\Users\alla\Desktop\Безымянный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931" y="2546932"/>
              <a:ext cx="5112000" cy="297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316416" y="6297408"/>
            <a:ext cx="720080" cy="4439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33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rgbClr val="4E3B30"/>
                </a:solidFill>
                <a:effectLst/>
                <a:latin typeface="Times New Roman" pitchFamily="18" charset="0"/>
                <a:cs typeface="Times New Roman" pitchFamily="18" charset="0"/>
              </a:rPr>
              <a:t>Тема: Развёртка</a:t>
            </a:r>
            <a:endParaRPr lang="ru-RU" sz="6000" dirty="0">
              <a:effectLst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76439" y="1325220"/>
            <a:ext cx="8686800" cy="650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3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1128" y="2852936"/>
            <a:ext cx="5928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Как выглядит развёртка октаэдра?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55576" y="5733256"/>
            <a:ext cx="2016224" cy="648072"/>
            <a:chOff x="755576" y="5733256"/>
            <a:chExt cx="2016224" cy="64807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55576" y="5733256"/>
              <a:ext cx="2016224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15616" y="5774188"/>
              <a:ext cx="1296144" cy="5232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Ответ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68634" y="1975921"/>
            <a:ext cx="6723078" cy="3245707"/>
            <a:chOff x="368634" y="1975921"/>
            <a:chExt cx="6723078" cy="3245707"/>
          </a:xfrm>
        </p:grpSpPr>
        <p:sp>
          <p:nvSpPr>
            <p:cNvPr id="13" name="TextBox 12"/>
            <p:cNvSpPr txBox="1"/>
            <p:nvPr/>
          </p:nvSpPr>
          <p:spPr>
            <a:xfrm>
              <a:off x="368634" y="1975921"/>
              <a:ext cx="3960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Она выглядит так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74" name="Picture 2" descr="C:\Users\alla\Desktop\Безымянный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500213"/>
              <a:ext cx="5112000" cy="2721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8316416" y="6297408"/>
            <a:ext cx="720080" cy="4439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45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4E3B30"/>
                </a:solidFill>
                <a:effectLst/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6000" b="1" dirty="0" err="1" smtClean="0">
                <a:solidFill>
                  <a:srgbClr val="4E3B30"/>
                </a:solidFill>
                <a:effectLst/>
                <a:latin typeface="Times New Roman" pitchFamily="18" charset="0"/>
                <a:cs typeface="Times New Roman" pitchFamily="18" charset="0"/>
              </a:rPr>
              <a:t>лОГИКА</a:t>
            </a:r>
            <a:endParaRPr lang="ru-RU" dirty="0">
              <a:effectLst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686800" cy="650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1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9024" y="2564904"/>
            <a:ext cx="8677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Сколько граней у шестигранного карандаша?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2520303"/>
            <a:ext cx="764023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Всех граней у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шестигранного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карандаша-8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шесть боковых и ещё две маленькие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торцовые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грани. 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755576" y="5733256"/>
            <a:ext cx="2016224" cy="648072"/>
            <a:chOff x="755576" y="5733256"/>
            <a:chExt cx="2016224" cy="64807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55576" y="5733256"/>
              <a:ext cx="2016224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15616" y="5774188"/>
              <a:ext cx="1296144" cy="5232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Ответ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Управляющая кнопка: домой 13">
            <a:hlinkClick r:id="rId2" action="ppaction://hlinksldjump" highlightClick="1"/>
          </p:cNvPr>
          <p:cNvSpPr/>
          <p:nvPr/>
        </p:nvSpPr>
        <p:spPr>
          <a:xfrm>
            <a:off x="831641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18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4E3B30"/>
                </a:solidFill>
                <a:effectLst/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6000" b="1" dirty="0" smtClean="0">
                <a:solidFill>
                  <a:srgbClr val="4E3B30"/>
                </a:solidFill>
                <a:effectLst/>
                <a:latin typeface="Times New Roman" pitchFamily="18" charset="0"/>
                <a:cs typeface="Times New Roman" pitchFamily="18" charset="0"/>
              </a:rPr>
              <a:t>Сечение</a:t>
            </a:r>
            <a:endParaRPr lang="ru-RU" dirty="0">
              <a:effectLst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80660" y="1007659"/>
            <a:ext cx="8763340" cy="650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2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24101" y="1658360"/>
            <a:ext cx="6250674" cy="3158268"/>
            <a:chOff x="481086" y="2164081"/>
            <a:chExt cx="6250674" cy="3158268"/>
          </a:xfrm>
        </p:grpSpPr>
        <p:sp>
          <p:nvSpPr>
            <p:cNvPr id="11" name="TextBox 10"/>
            <p:cNvSpPr txBox="1"/>
            <p:nvPr/>
          </p:nvSpPr>
          <p:spPr>
            <a:xfrm>
              <a:off x="481086" y="2164081"/>
              <a:ext cx="44509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Правильное построение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" name="Рисунок 11" descr="C:\Users\alla\Desktop\img4.jp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802349"/>
              <a:ext cx="4320000" cy="252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" name="Группа 1"/>
          <p:cNvGrpSpPr/>
          <p:nvPr/>
        </p:nvGrpSpPr>
        <p:grpSpPr>
          <a:xfrm>
            <a:off x="380660" y="1484784"/>
            <a:ext cx="8532440" cy="4126671"/>
            <a:chOff x="467544" y="1484784"/>
            <a:chExt cx="8532440" cy="412667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67544" y="1484784"/>
              <a:ext cx="853244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Построить сечение параллелепипеда ABCDA1B1C1D1 плоскостью, проходящей через точки M, N, P (точки указаны на чертеже 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).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74" name="Picture 2" descr="C:\Users\alla\Desktop\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5627" y="3091455"/>
              <a:ext cx="5072064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755576" y="5733256"/>
            <a:ext cx="2016224" cy="648072"/>
            <a:chOff x="755576" y="5733256"/>
            <a:chExt cx="2016224" cy="64807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55576" y="5733256"/>
              <a:ext cx="2016224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15616" y="5774188"/>
              <a:ext cx="1296144" cy="5232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Ответ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Управляющая кнопка: домой 16">
            <a:hlinkClick r:id="rId4" action="ppaction://hlinksldjump" highlightClick="1"/>
          </p:cNvPr>
          <p:cNvSpPr/>
          <p:nvPr/>
        </p:nvSpPr>
        <p:spPr>
          <a:xfrm>
            <a:off x="8244408" y="6309320"/>
            <a:ext cx="720080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13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4E3B30"/>
                </a:solidFill>
                <a:effectLst/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6000" b="1" dirty="0" err="1" smtClean="0">
                <a:solidFill>
                  <a:srgbClr val="4E3B30"/>
                </a:solidFill>
                <a:effectLst/>
                <a:latin typeface="Times New Roman" pitchFamily="18" charset="0"/>
                <a:cs typeface="Times New Roman" pitchFamily="18" charset="0"/>
              </a:rPr>
              <a:t>лОГИКА</a:t>
            </a:r>
            <a:endParaRPr lang="ru-RU" dirty="0">
              <a:effectLst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7200" y="1424742"/>
            <a:ext cx="8686800" cy="650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2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29866" y="2060848"/>
            <a:ext cx="8712460" cy="3349406"/>
            <a:chOff x="230603" y="2358403"/>
            <a:chExt cx="8712460" cy="334940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30603" y="2358403"/>
              <a:ext cx="871246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Перед вами дощечка(рис..) с тремя </a:t>
              </a:r>
              <a:r>
                <a:rPr lang="ru-RU" sz="2800" b="1" dirty="0" err="1">
                  <a:latin typeface="Times New Roman" pitchFamily="18" charset="0"/>
                  <a:cs typeface="Times New Roman" pitchFamily="18" charset="0"/>
                </a:rPr>
                <a:t>отверстиями:квадратным,треугольным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 и </a:t>
              </a:r>
              <a:r>
                <a:rPr lang="ru-RU" sz="2800" b="1" dirty="0" err="1" smtClean="0">
                  <a:latin typeface="Times New Roman" pitchFamily="18" charset="0"/>
                  <a:cs typeface="Times New Roman" pitchFamily="18" charset="0"/>
                </a:rPr>
                <a:t>круглым.Может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ли существовать одна затычка такой </a:t>
              </a:r>
              <a:r>
                <a:rPr lang="ru-RU" sz="2800" b="1" dirty="0" err="1">
                  <a:latin typeface="Times New Roman" pitchFamily="18" charset="0"/>
                  <a:cs typeface="Times New Roman" pitchFamily="18" charset="0"/>
                </a:rPr>
                <a:t>формы,чтобы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 закрывать все отверстия?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 descr="C:\Users\alla\Desktop\ИТ практика\1797223512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6553" y="4174284"/>
              <a:ext cx="5040560" cy="1533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251520" y="2060848"/>
            <a:ext cx="8460940" cy="3329809"/>
            <a:chOff x="251520" y="2204864"/>
            <a:chExt cx="8460940" cy="3329809"/>
          </a:xfrm>
        </p:grpSpPr>
        <p:sp>
          <p:nvSpPr>
            <p:cNvPr id="3" name="TextBox 2"/>
            <p:cNvSpPr txBox="1"/>
            <p:nvPr/>
          </p:nvSpPr>
          <p:spPr>
            <a:xfrm>
              <a:off x="251520" y="2204864"/>
              <a:ext cx="84609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err="1" smtClean="0">
                  <a:latin typeface="Times New Roman" pitchFamily="18" charset="0"/>
                  <a:cs typeface="Times New Roman" pitchFamily="18" charset="0"/>
                </a:rPr>
                <a:t>Да,может,как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 показано на рисунке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7" name="Picture 3" descr="C:\Users\alla\Desktop\ИТ практика\466591903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9462" y="3372498"/>
              <a:ext cx="5040559" cy="2162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755576" y="5733256"/>
            <a:ext cx="2016224" cy="648072"/>
            <a:chOff x="755576" y="5733256"/>
            <a:chExt cx="2016224" cy="64807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755576" y="5733256"/>
              <a:ext cx="2016224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15616" y="5774188"/>
              <a:ext cx="1296144" cy="5232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Ответ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Управляющая кнопка: домой 13">
            <a:hlinkClick r:id="rId4" action="ppaction://hlinksldjump" highlightClick="1"/>
          </p:cNvPr>
          <p:cNvSpPr/>
          <p:nvPr/>
        </p:nvSpPr>
        <p:spPr>
          <a:xfrm>
            <a:off x="831641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92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4E3B30"/>
                </a:solidFill>
                <a:effectLst/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6000" b="1" dirty="0" err="1" smtClean="0">
                <a:solidFill>
                  <a:srgbClr val="4E3B30"/>
                </a:solidFill>
                <a:effectLst/>
                <a:latin typeface="Times New Roman" pitchFamily="18" charset="0"/>
                <a:cs typeface="Times New Roman" pitchFamily="18" charset="0"/>
              </a:rPr>
              <a:t>лОГИКА</a:t>
            </a:r>
            <a:endParaRPr lang="ru-RU" dirty="0">
              <a:effectLst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83853" y="1196752"/>
            <a:ext cx="8686800" cy="650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3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413338"/>
            <a:ext cx="81729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вашем городе есть достопримечательность –высокая башня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высоты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которой вы не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знаете.У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вас имеется фотографический снимок этой башни на почтовой карточке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Как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может этот снимок помочь вам узнать высоту башни?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042" y="1988840"/>
            <a:ext cx="84744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Предположим,что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высота башни на снимке 95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мм,а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длина основания – 19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мм.Следовательно,во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колько раз изображение высоты больше изображения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основания,во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столько же раз высота башни в натуре больше длины её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основания.Первое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соотношение равно 95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:19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т.е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равно 5. Отсюда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следует,что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высота башни в натуральную величину 14*5=70м.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55576" y="5733256"/>
            <a:ext cx="2016224" cy="648072"/>
            <a:chOff x="755576" y="5733256"/>
            <a:chExt cx="2016224" cy="64807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55576" y="5733256"/>
              <a:ext cx="2016224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15616" y="5774188"/>
              <a:ext cx="1296144" cy="5232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Ответ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8244408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46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4E3B30"/>
                </a:solidFill>
                <a:effectLst/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6000" b="1" dirty="0" smtClean="0">
                <a:solidFill>
                  <a:srgbClr val="4E3B30"/>
                </a:solidFill>
                <a:effectLst/>
                <a:latin typeface="Times New Roman" pitchFamily="18" charset="0"/>
                <a:cs typeface="Times New Roman" pitchFamily="18" charset="0"/>
              </a:rPr>
              <a:t>Сечение</a:t>
            </a:r>
            <a:endParaRPr lang="ru-RU" dirty="0">
              <a:effectLst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05736" y="1063273"/>
            <a:ext cx="8686800" cy="650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1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77178" y="1808253"/>
            <a:ext cx="6106658" cy="3181272"/>
            <a:chOff x="481086" y="2164081"/>
            <a:chExt cx="6106658" cy="3181272"/>
          </a:xfrm>
        </p:grpSpPr>
        <p:sp>
          <p:nvSpPr>
            <p:cNvPr id="11" name="TextBox 10"/>
            <p:cNvSpPr txBox="1"/>
            <p:nvPr/>
          </p:nvSpPr>
          <p:spPr>
            <a:xfrm>
              <a:off x="481086" y="2164081"/>
              <a:ext cx="44509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Правильное построение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" name="Рисунок 11" descr="C:\Users\alla\Desktop\img3.jp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2825353"/>
              <a:ext cx="4320000" cy="252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" name="Группа 1"/>
          <p:cNvGrpSpPr/>
          <p:nvPr/>
        </p:nvGrpSpPr>
        <p:grpSpPr>
          <a:xfrm>
            <a:off x="435111" y="1628800"/>
            <a:ext cx="8712968" cy="3912694"/>
            <a:chOff x="446378" y="1700808"/>
            <a:chExt cx="8712968" cy="391269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46378" y="1700808"/>
              <a:ext cx="871296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Построить сечение призмы ABCDA1B1C1D1 плоскостью, проходящей через точки P, Q, R (точки указаны на чертеже ).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0" name="Picture 2" descr="C:\Users\alla\Desktop\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533" y="3093502"/>
              <a:ext cx="5098914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755576" y="5733256"/>
            <a:ext cx="2016224" cy="648072"/>
            <a:chOff x="755576" y="5733256"/>
            <a:chExt cx="2016224" cy="64807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55576" y="5733256"/>
              <a:ext cx="2016224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15616" y="5774188"/>
              <a:ext cx="1296144" cy="5232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Ответ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Управляющая кнопка: домой 16">
            <a:hlinkClick r:id="rId4" action="ppaction://hlinksldjump" highlightClick="1"/>
          </p:cNvPr>
          <p:cNvSpPr/>
          <p:nvPr/>
        </p:nvSpPr>
        <p:spPr>
          <a:xfrm>
            <a:off x="8244408" y="6309320"/>
            <a:ext cx="720080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37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effectLst/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6000" b="1" dirty="0" smtClean="0">
                <a:effectLst/>
                <a:latin typeface="Times New Roman" pitchFamily="18" charset="0"/>
                <a:cs typeface="Times New Roman" pitchFamily="18" charset="0"/>
              </a:rPr>
              <a:t>тур</a:t>
            </a:r>
            <a:endParaRPr lang="ru-RU" sz="6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587" y="953378"/>
            <a:ext cx="75608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686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en-US" sz="3600" b="1" dirty="0" smtClean="0">
                <a:solidFill>
                  <a:srgbClr val="00168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Расскажите свойства одного из выбранных вами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многогранника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 выделенное время. </a:t>
            </a:r>
          </a:p>
          <a:p>
            <a:endParaRPr lang="ru-RU" dirty="0"/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269061" y="2564904"/>
            <a:ext cx="2592288" cy="252028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257393" y="2564904"/>
            <a:ext cx="2592288" cy="252028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234791" y="2564904"/>
            <a:ext cx="2592288" cy="2506148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269061" y="2579036"/>
            <a:ext cx="2592288" cy="2520280"/>
            <a:chOff x="269061" y="2564904"/>
            <a:chExt cx="2592288" cy="252028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269061" y="2564904"/>
              <a:ext cx="2592288" cy="2520280"/>
              <a:chOff x="3311984" y="3154616"/>
              <a:chExt cx="2592288" cy="2520280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3311984" y="3154616"/>
                <a:ext cx="2592288" cy="25202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706858" y="3717032"/>
                <a:ext cx="1693358" cy="1107996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ru-RU" sz="66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8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169161" y="2965318"/>
              <a:ext cx="7920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extrusionH="57150" contourW="25400" prstMaterial="matte">
                <a:bevelT w="25400" h="55880" prst="angle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8000" b="1" spc="50" dirty="0">
                  <a:ln w="1143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257393" y="2590999"/>
            <a:ext cx="2592288" cy="2520280"/>
            <a:chOff x="3257393" y="2536640"/>
            <a:chExt cx="2592288" cy="2520280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3257393" y="2536640"/>
              <a:ext cx="2592288" cy="2520280"/>
              <a:chOff x="3274646" y="1168488"/>
              <a:chExt cx="2592288" cy="2520280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3274646" y="1168488"/>
                <a:ext cx="2592288" cy="25202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761449" y="1710878"/>
                <a:ext cx="1693358" cy="1107996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r>
                  <a:rPr lang="ru-RU" sz="6600" smtClean="0"/>
                  <a:t>  </a:t>
                </a:r>
                <a:endParaRPr lang="ru-RU" sz="6600" dirty="0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4222955" y="2911877"/>
              <a:ext cx="7920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extrusionH="57150" contourW="25400" prstMaterial="matte">
                <a:bevelT w="25400" h="55880" prst="angle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8000" b="1" spc="50" dirty="0">
                  <a:ln w="1143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244808" y="2579036"/>
            <a:ext cx="2592288" cy="2506148"/>
            <a:chOff x="6244808" y="2579036"/>
            <a:chExt cx="2592288" cy="2506148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6244808" y="2579036"/>
              <a:ext cx="2592288" cy="2506148"/>
              <a:chOff x="3311984" y="1196752"/>
              <a:chExt cx="2592288" cy="2520280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3311984" y="1196752"/>
                <a:ext cx="2592288" cy="25202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751432" y="1710878"/>
                <a:ext cx="1693358" cy="1107996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r>
                  <a:rPr lang="ru-RU" sz="6600" dirty="0" smtClean="0"/>
                  <a:t>  </a:t>
                </a:r>
                <a:endParaRPr lang="ru-RU" sz="6600" dirty="0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7134891" y="2945960"/>
              <a:ext cx="7920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extrusionH="57150" contourW="25400" prstMaterial="matte">
                <a:bevelT w="25400" h="55880" prst="angle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8000" b="1" spc="50" dirty="0">
                  <a:ln w="1143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69061" y="2583062"/>
            <a:ext cx="2592288" cy="2520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57393" y="2564982"/>
            <a:ext cx="2592288" cy="2520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244808" y="2551199"/>
            <a:ext cx="2592288" cy="25061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7" name="Группа 31"/>
          <p:cNvGrpSpPr>
            <a:grpSpLocks/>
          </p:cNvGrpSpPr>
          <p:nvPr/>
        </p:nvGrpSpPr>
        <p:grpSpPr bwMode="auto">
          <a:xfrm>
            <a:off x="3958250" y="5303589"/>
            <a:ext cx="1143000" cy="1214437"/>
            <a:chOff x="1643042" y="2714620"/>
            <a:chExt cx="1143008" cy="1214446"/>
          </a:xfrm>
        </p:grpSpPr>
        <p:sp>
          <p:nvSpPr>
            <p:cNvPr id="48" name="Прямоугольник с двумя скругленными соседними углами 47"/>
            <p:cNvSpPr/>
            <p:nvPr/>
          </p:nvSpPr>
          <p:spPr>
            <a:xfrm rot="5400000">
              <a:off x="2607455" y="3321843"/>
              <a:ext cx="285752" cy="71439"/>
            </a:xfrm>
            <a:prstGeom prst="round2SameRect">
              <a:avLst>
                <a:gd name="adj1" fmla="val 46667"/>
                <a:gd name="adj2" fmla="val 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D18A09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1643042" y="2714620"/>
              <a:ext cx="1071569" cy="1214446"/>
            </a:xfrm>
            <a:prstGeom prst="roundRect">
              <a:avLst>
                <a:gd name="adj" fmla="val 20605"/>
              </a:avLst>
            </a:prstGeom>
            <a:noFill/>
            <a:ln>
              <a:solidFill>
                <a:srgbClr val="D18A09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50" name="Блок-схема: сопоставление 49"/>
          <p:cNvSpPr/>
          <p:nvPr/>
        </p:nvSpPr>
        <p:spPr>
          <a:xfrm>
            <a:off x="4029687" y="5446464"/>
            <a:ext cx="928688" cy="928687"/>
          </a:xfrm>
          <a:prstGeom prst="flowChartCollate">
            <a:avLst/>
          </a:prstGeom>
          <a:solidFill>
            <a:srgbClr val="FFFF00"/>
          </a:solidFill>
          <a:ln>
            <a:solidFill>
              <a:srgbClr val="D18A0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51" name="Группа 50"/>
          <p:cNvGrpSpPr>
            <a:grpSpLocks/>
          </p:cNvGrpSpPr>
          <p:nvPr/>
        </p:nvGrpSpPr>
        <p:grpSpPr bwMode="auto">
          <a:xfrm>
            <a:off x="4101125" y="5517901"/>
            <a:ext cx="785812" cy="785813"/>
            <a:chOff x="1142976" y="1714488"/>
            <a:chExt cx="857256" cy="785818"/>
          </a:xfrm>
        </p:grpSpPr>
        <p:sp>
          <p:nvSpPr>
            <p:cNvPr id="52" name="Овал 51"/>
            <p:cNvSpPr/>
            <p:nvPr/>
          </p:nvSpPr>
          <p:spPr>
            <a:xfrm>
              <a:off x="1142976" y="1714488"/>
              <a:ext cx="857256" cy="78581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D18A09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Равнобедренный треугольник 52"/>
            <p:cNvSpPr/>
            <p:nvPr/>
          </p:nvSpPr>
          <p:spPr>
            <a:xfrm rot="10800000">
              <a:off x="1499733" y="1714488"/>
              <a:ext cx="143741" cy="142876"/>
            </a:xfrm>
            <a:prstGeom prst="triangle">
              <a:avLst/>
            </a:prstGeom>
            <a:ln w="6350">
              <a:solidFill>
                <a:srgbClr val="D18A09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cxnSp>
        <p:nvCxnSpPr>
          <p:cNvPr id="54" name="Прямая соединительная линия 53"/>
          <p:cNvCxnSpPr/>
          <p:nvPr/>
        </p:nvCxnSpPr>
        <p:spPr>
          <a:xfrm rot="16200000" flipH="1">
            <a:off x="4101125" y="5911601"/>
            <a:ext cx="785812" cy="1588"/>
          </a:xfrm>
          <a:prstGeom prst="line">
            <a:avLst/>
          </a:prstGeom>
          <a:ln>
            <a:solidFill>
              <a:srgbClr val="D18A0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4101125" y="5911601"/>
            <a:ext cx="785812" cy="1588"/>
          </a:xfrm>
          <a:prstGeom prst="line">
            <a:avLst/>
          </a:prstGeom>
          <a:ln>
            <a:solidFill>
              <a:srgbClr val="D18A0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Овал 55"/>
          <p:cNvSpPr/>
          <p:nvPr/>
        </p:nvSpPr>
        <p:spPr>
          <a:xfrm>
            <a:off x="4244000" y="5660776"/>
            <a:ext cx="500062" cy="5000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D18A0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4244000" y="5660776"/>
            <a:ext cx="500062" cy="5000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D18A0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0</a:t>
            </a:r>
          </a:p>
        </p:txBody>
      </p:sp>
      <p:sp>
        <p:nvSpPr>
          <p:cNvPr id="58" name="Овал 57"/>
          <p:cNvSpPr/>
          <p:nvPr/>
        </p:nvSpPr>
        <p:spPr>
          <a:xfrm>
            <a:off x="4244000" y="5660776"/>
            <a:ext cx="500062" cy="5000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D18A0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59" name="Овал 58"/>
          <p:cNvSpPr/>
          <p:nvPr/>
        </p:nvSpPr>
        <p:spPr>
          <a:xfrm>
            <a:off x="4244000" y="5660776"/>
            <a:ext cx="500062" cy="5000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D18A0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</a:t>
            </a:r>
          </a:p>
        </p:txBody>
      </p:sp>
      <p:sp>
        <p:nvSpPr>
          <p:cNvPr id="60" name="Овал 59"/>
          <p:cNvSpPr/>
          <p:nvPr/>
        </p:nvSpPr>
        <p:spPr>
          <a:xfrm>
            <a:off x="4244000" y="5660776"/>
            <a:ext cx="500062" cy="5000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D18A0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  <p:sp>
        <p:nvSpPr>
          <p:cNvPr id="61" name="Овал 60"/>
          <p:cNvSpPr/>
          <p:nvPr/>
        </p:nvSpPr>
        <p:spPr>
          <a:xfrm>
            <a:off x="4244000" y="5660776"/>
            <a:ext cx="500062" cy="5000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D18A0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</a:t>
            </a:r>
          </a:p>
        </p:txBody>
      </p:sp>
      <p:sp>
        <p:nvSpPr>
          <p:cNvPr id="62" name="Овал 61"/>
          <p:cNvSpPr/>
          <p:nvPr/>
        </p:nvSpPr>
        <p:spPr>
          <a:xfrm>
            <a:off x="4244000" y="5660776"/>
            <a:ext cx="500062" cy="5000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D18A0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</a:p>
        </p:txBody>
      </p:sp>
      <p:sp>
        <p:nvSpPr>
          <p:cNvPr id="63" name="Овал 62"/>
          <p:cNvSpPr/>
          <p:nvPr/>
        </p:nvSpPr>
        <p:spPr>
          <a:xfrm>
            <a:off x="4244000" y="5660776"/>
            <a:ext cx="500062" cy="5000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D18A0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6</a:t>
            </a:r>
          </a:p>
        </p:txBody>
      </p:sp>
      <p:sp>
        <p:nvSpPr>
          <p:cNvPr id="64" name="Овал 63"/>
          <p:cNvSpPr/>
          <p:nvPr/>
        </p:nvSpPr>
        <p:spPr>
          <a:xfrm>
            <a:off x="4244000" y="5660776"/>
            <a:ext cx="500062" cy="5000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D18A0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7</a:t>
            </a:r>
          </a:p>
        </p:txBody>
      </p:sp>
      <p:sp>
        <p:nvSpPr>
          <p:cNvPr id="65" name="Овал 64"/>
          <p:cNvSpPr/>
          <p:nvPr/>
        </p:nvSpPr>
        <p:spPr>
          <a:xfrm>
            <a:off x="4244000" y="5660776"/>
            <a:ext cx="500062" cy="5000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D18A0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8</a:t>
            </a:r>
          </a:p>
        </p:txBody>
      </p:sp>
      <p:sp>
        <p:nvSpPr>
          <p:cNvPr id="66" name="Овал 65"/>
          <p:cNvSpPr/>
          <p:nvPr/>
        </p:nvSpPr>
        <p:spPr>
          <a:xfrm>
            <a:off x="4244000" y="5660776"/>
            <a:ext cx="500062" cy="5000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D18A0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9</a:t>
            </a:r>
          </a:p>
        </p:txBody>
      </p:sp>
      <p:sp>
        <p:nvSpPr>
          <p:cNvPr id="67" name="Овал 66"/>
          <p:cNvSpPr/>
          <p:nvPr/>
        </p:nvSpPr>
        <p:spPr>
          <a:xfrm>
            <a:off x="4244000" y="5660776"/>
            <a:ext cx="500062" cy="5000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D18A0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10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958261" y="5303591"/>
            <a:ext cx="1071570" cy="1214446"/>
          </a:xfrm>
          <a:prstGeom prst="roundRect">
            <a:avLst>
              <a:gd name="adj" fmla="val 2060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D18A0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Старт</a:t>
            </a:r>
          </a:p>
        </p:txBody>
      </p:sp>
    </p:spTree>
    <p:extLst>
      <p:ext uri="{BB962C8B-B14F-4D97-AF65-F5344CB8AC3E}">
        <p14:creationId xmlns:p14="http://schemas.microsoft.com/office/powerpoint/2010/main" val="301573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6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6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6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6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6" dur="6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animRot by="10800000">
                                      <p:cBhvr>
                                        <p:cTn id="8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grpId="1" nodeType="withEffect">
                                  <p:stCondLst>
                                    <p:cond delay="120000"/>
                                  </p:stCondLst>
                                  <p:childTnLst>
                                    <p:animRot by="10800000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180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grpId="2" nodeType="withEffect">
                                  <p:stCondLst>
                                    <p:cond delay="180000"/>
                                  </p:stCondLst>
                                  <p:childTnLst>
                                    <p:animRot by="10800000">
                                      <p:cBhvr>
                                        <p:cTn id="9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240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3" nodeType="withEffect">
                                  <p:stCondLst>
                                    <p:cond delay="240000"/>
                                  </p:stCondLst>
                                  <p:childTnLst>
                                    <p:animRot by="10800000">
                                      <p:cBhvr>
                                        <p:cTn id="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300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4" nodeType="withEffect">
                                  <p:stCondLst>
                                    <p:cond delay="300000"/>
                                  </p:stCondLst>
                                  <p:childTnLst>
                                    <p:animRot by="10800000">
                                      <p:cBhvr>
                                        <p:cTn id="9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360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5" nodeType="withEffect">
                                  <p:stCondLst>
                                    <p:cond delay="360000"/>
                                  </p:stCondLst>
                                  <p:childTnLst>
                                    <p:animRot by="10800000">
                                      <p:cBhvr>
                                        <p:cTn id="1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420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grpId="6" nodeType="withEffect">
                                  <p:stCondLst>
                                    <p:cond delay="420000"/>
                                  </p:stCondLst>
                                  <p:childTnLst>
                                    <p:animRot by="10800000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480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grpId="7" nodeType="withEffect">
                                  <p:stCondLst>
                                    <p:cond delay="480000"/>
                                  </p:stCondLst>
                                  <p:childTnLst>
                                    <p:animRot by="10800000">
                                      <p:cBhvr>
                                        <p:cTn id="11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540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grpId="8" nodeType="withEffect">
                                  <p:stCondLst>
                                    <p:cond delay="540000"/>
                                  </p:stCondLst>
                                  <p:childTnLst>
                                    <p:animRot by="10800000">
                                      <p:cBhvr>
                                        <p:cTn id="1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600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grpId="9" nodeType="withEffect">
                                  <p:stCondLst>
                                    <p:cond delay="600000"/>
                                  </p:stCondLst>
                                  <p:childTnLst>
                                    <p:animRot by="10800000">
                                      <p:cBhvr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610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6" grpId="0" animBg="1"/>
      <p:bldP spid="16" grpId="1" animBg="1"/>
      <p:bldP spid="18" grpId="0" animBg="1"/>
      <p:bldP spid="18" grpId="1" animBg="1"/>
      <p:bldP spid="50" grpId="0" animBg="1"/>
      <p:bldP spid="50" grpId="1" animBg="1"/>
      <p:bldP spid="50" grpId="2" animBg="1"/>
      <p:bldP spid="50" grpId="3" animBg="1"/>
      <p:bldP spid="50" grpId="4" animBg="1"/>
      <p:bldP spid="50" grpId="5" animBg="1"/>
      <p:bldP spid="50" grpId="6" animBg="1"/>
      <p:bldP spid="50" grpId="7" animBg="1"/>
      <p:bldP spid="50" grpId="8" animBg="1"/>
      <p:bldP spid="50" grpId="9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4E3B30"/>
                </a:solidFill>
                <a:effectLst/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6000" b="1" dirty="0" smtClean="0">
                <a:solidFill>
                  <a:srgbClr val="4E3B30"/>
                </a:solidFill>
                <a:effectLst/>
                <a:latin typeface="Times New Roman" pitchFamily="18" charset="0"/>
                <a:cs typeface="Times New Roman" pitchFamily="18" charset="0"/>
              </a:rPr>
              <a:t>Сечение</a:t>
            </a:r>
            <a:endParaRPr lang="ru-RU" dirty="0">
              <a:effectLst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13184" y="1268760"/>
            <a:ext cx="8686800" cy="650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3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59780" y="1849903"/>
            <a:ext cx="8676456" cy="3689887"/>
            <a:chOff x="480032" y="2082477"/>
            <a:chExt cx="8676456" cy="368988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80032" y="2082477"/>
              <a:ext cx="867645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Построить сечение 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тетраэдра </a:t>
              </a: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DACB плоскостью, проходящей через точки M, N, P (точки указаны на 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чертеже</a:t>
              </a:r>
            </a:p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).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" name="Рисунок 13" descr="C:\Users\alla\Desktop\img5.jp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3252364"/>
              <a:ext cx="4320000" cy="252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Группа 16"/>
          <p:cNvGrpSpPr/>
          <p:nvPr/>
        </p:nvGrpSpPr>
        <p:grpSpPr>
          <a:xfrm>
            <a:off x="755576" y="5733256"/>
            <a:ext cx="2016224" cy="648072"/>
            <a:chOff x="755576" y="5733256"/>
            <a:chExt cx="2016224" cy="6480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55576" y="5733256"/>
              <a:ext cx="2016224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15616" y="5774188"/>
              <a:ext cx="1296144" cy="5232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Ответ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Управляющая кнопка: домой 19">
            <a:hlinkClick r:id="rId3" action="ppaction://hlinksldjump" highlightClick="1"/>
          </p:cNvPr>
          <p:cNvSpPr/>
          <p:nvPr/>
        </p:nvSpPr>
        <p:spPr>
          <a:xfrm>
            <a:off x="8244408" y="6309320"/>
            <a:ext cx="720080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594536" y="1943177"/>
            <a:ext cx="6116972" cy="3594453"/>
            <a:chOff x="594536" y="1943177"/>
            <a:chExt cx="6116972" cy="3594453"/>
          </a:xfrm>
        </p:grpSpPr>
        <p:sp>
          <p:nvSpPr>
            <p:cNvPr id="16" name="TextBox 15"/>
            <p:cNvSpPr txBox="1"/>
            <p:nvPr/>
          </p:nvSpPr>
          <p:spPr>
            <a:xfrm>
              <a:off x="594536" y="1943177"/>
              <a:ext cx="44509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Правильное построение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 descr="C:\Users\alla\Desktop\Безымянный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551" y="3017349"/>
              <a:ext cx="4424957" cy="2520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023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1105" y="3218275"/>
            <a:ext cx="8856984" cy="1368152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0B0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197" y="188640"/>
            <a:ext cx="8686800" cy="8382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effectLst/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6000" b="1" dirty="0" smtClean="0">
                <a:effectLst/>
                <a:latin typeface="Times New Roman" pitchFamily="18" charset="0"/>
                <a:cs typeface="Times New Roman" pitchFamily="18" charset="0"/>
              </a:rPr>
              <a:t>тур</a:t>
            </a:r>
            <a:endParaRPr lang="ru-RU" sz="6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322" y="1265367"/>
            <a:ext cx="74885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Ответьте на следующие вопросы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22" y="3425297"/>
            <a:ext cx="8501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градусов составляет угол между боковым ребром и основанием прямой призмы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6839" y="3419804"/>
            <a:ext cx="84032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лежит в основании правильной треугольной призмы?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8936" y="3434397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Какими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геометрическими фигурами являются боковые грани  прямой призмы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1307" y="3640741"/>
            <a:ext cx="8376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диагоналей 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четырёхугольной призмы?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8936" y="3653086"/>
            <a:ext cx="8820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Пирамида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это многогранник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или многоугольник?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539552" y="5973372"/>
            <a:ext cx="2016224" cy="648072"/>
            <a:chOff x="755576" y="5733256"/>
            <a:chExt cx="2016224" cy="64807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55576" y="5733256"/>
              <a:ext cx="2016224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71600" y="5774188"/>
              <a:ext cx="1584176" cy="5232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Ответы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55576" y="2575868"/>
            <a:ext cx="5784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Правильные ответы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rabicParenR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90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градусов</a:t>
            </a:r>
          </a:p>
          <a:p>
            <a:pPr marL="342900" indent="-342900">
              <a:buAutoNum type="arabicParenR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Равносторонний треугольник</a:t>
            </a:r>
          </a:p>
          <a:p>
            <a:pPr marL="342900" indent="-342900">
              <a:buAutoNum type="arabicParenR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Прямоугольниками</a:t>
            </a:r>
          </a:p>
          <a:p>
            <a:pPr marL="342900" indent="-342900">
              <a:buAutoNum type="arabicParenR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marL="342900" indent="-342900">
              <a:buAutoNum type="arabicParenR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Многогранник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73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7" grpId="0"/>
      <p:bldP spid="8" grpId="0"/>
      <p:bldP spid="9" grpId="0"/>
      <p:bldP spid="10" grpId="0"/>
      <p:bldP spid="10" grpId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82"/>
          <p:cNvSpPr/>
          <p:nvPr/>
        </p:nvSpPr>
        <p:spPr>
          <a:xfrm>
            <a:off x="7181346" y="1221558"/>
            <a:ext cx="1440000" cy="1224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7212278" y="1244426"/>
            <a:ext cx="1440000" cy="12240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7197768" y="2565217"/>
            <a:ext cx="1440000" cy="1224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7212278" y="2545023"/>
            <a:ext cx="1440000" cy="12240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7199173" y="3902042"/>
            <a:ext cx="1440000" cy="1224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7196336" y="3900293"/>
            <a:ext cx="1440000" cy="12240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7200372" y="5334328"/>
            <a:ext cx="1440000" cy="1224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7202815" y="5334328"/>
            <a:ext cx="1440000" cy="12240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5466398" y="2565218"/>
            <a:ext cx="1440000" cy="1224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5435757" y="2565218"/>
            <a:ext cx="1440000" cy="12240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5435757" y="3914182"/>
            <a:ext cx="1440000" cy="1224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455219" y="3934975"/>
            <a:ext cx="1440000" cy="12240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434324" y="5360900"/>
            <a:ext cx="1440000" cy="1224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434485" y="5348590"/>
            <a:ext cx="1440000" cy="12240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631564" y="3956652"/>
            <a:ext cx="1440000" cy="1224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619587" y="3951144"/>
            <a:ext cx="1440000" cy="12240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628589" y="5335486"/>
            <a:ext cx="1440000" cy="1224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631564" y="5348590"/>
            <a:ext cx="1440000" cy="12240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28575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99" y="291997"/>
            <a:ext cx="8823109" cy="8382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effectLst/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6000" b="1" dirty="0" smtClean="0">
                <a:effectLst/>
                <a:latin typeface="Times New Roman" pitchFamily="18" charset="0"/>
                <a:cs typeface="Times New Roman" pitchFamily="18" charset="0"/>
              </a:rPr>
              <a:t>тур</a:t>
            </a:r>
            <a:endParaRPr lang="ru-RU" sz="6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619587" y="5259165"/>
            <a:ext cx="1449002" cy="1323439"/>
            <a:chOff x="3635896" y="5159111"/>
            <a:chExt cx="1449002" cy="132343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635896" y="5248536"/>
              <a:ext cx="1407542" cy="1224136"/>
            </a:xfrm>
            <a:prstGeom prst="rect">
              <a:avLst/>
            </a:prstGeom>
            <a:solidFill>
              <a:srgbClr val="FC5622"/>
            </a:solidFill>
            <a:ln w="38100">
              <a:solidFill>
                <a:srgbClr val="FF0000"/>
              </a:solidFill>
            </a:ln>
            <a:effectLst>
              <a:glow rad="228600">
                <a:srgbClr val="FF0000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71829" y="5159111"/>
              <a:ext cx="1113069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extrusionH="57150" contourW="25400" prstMaterial="matte">
                <a:bevelT w="25400" h="55880" prst="angle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8000" b="1" spc="50" dirty="0" smtClean="0">
                  <a:ln w="1143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8000" b="1" spc="5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619587" y="3885323"/>
            <a:ext cx="1440160" cy="1323439"/>
            <a:chOff x="3635896" y="3785269"/>
            <a:chExt cx="1440160" cy="132343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635896" y="3858867"/>
              <a:ext cx="1440160" cy="1224136"/>
            </a:xfrm>
            <a:prstGeom prst="rect">
              <a:avLst/>
            </a:prstGeom>
            <a:solidFill>
              <a:srgbClr val="FC5622"/>
            </a:solidFill>
            <a:ln w="38100">
              <a:solidFill>
                <a:srgbClr val="FF0000"/>
              </a:solidFill>
            </a:ln>
            <a:effectLst>
              <a:glow rad="228600">
                <a:srgbClr val="FF0000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71829" y="3785269"/>
              <a:ext cx="7920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extrusionH="57150" contourW="25400" prstMaterial="matte">
                <a:bevelT w="25400" h="55880" prst="angle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8000" b="1" spc="50" dirty="0">
                  <a:ln w="1143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434324" y="5235432"/>
            <a:ext cx="1453673" cy="1337294"/>
            <a:chOff x="5434324" y="5235432"/>
            <a:chExt cx="1453673" cy="133729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5434324" y="5348590"/>
              <a:ext cx="1453673" cy="1224136"/>
            </a:xfrm>
            <a:prstGeom prst="rect">
              <a:avLst/>
            </a:prstGeom>
            <a:solidFill>
              <a:srgbClr val="D6F32B"/>
            </a:solidFill>
            <a:ln w="38100">
              <a:solidFill>
                <a:srgbClr val="FFFF00"/>
              </a:solidFill>
            </a:ln>
            <a:effectLst>
              <a:glow rad="101600">
                <a:srgbClr val="FFFF00">
                  <a:alpha val="6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25567" y="5235432"/>
              <a:ext cx="100811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extrusionH="57150" contourW="25400" prstMaterial="matte">
                <a:bevelT w="25400" h="55880" prst="angle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8000" b="1" spc="50" dirty="0" smtClean="0">
                  <a:ln w="190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8000" b="1" spc="5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434325" y="3856598"/>
            <a:ext cx="1440160" cy="1323439"/>
            <a:chOff x="5434325" y="3856598"/>
            <a:chExt cx="1440160" cy="132343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434325" y="3934975"/>
              <a:ext cx="1440160" cy="1224136"/>
            </a:xfrm>
            <a:prstGeom prst="rect">
              <a:avLst/>
            </a:prstGeom>
            <a:solidFill>
              <a:srgbClr val="D6F32B"/>
            </a:solidFill>
            <a:ln w="38100">
              <a:solidFill>
                <a:srgbClr val="FFFF00"/>
              </a:solidFill>
            </a:ln>
            <a:effectLst>
              <a:glow rad="101600">
                <a:srgbClr val="FFFF00">
                  <a:alpha val="6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ru-RU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60028" y="3856598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extrusionH="57150" contourW="25400" prstMaterial="matte">
                <a:bevelT w="25400" h="55880" prst="angle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8000" b="1" spc="50" dirty="0" smtClean="0">
                  <a:ln w="1143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8000" b="1" spc="5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434325" y="2417626"/>
            <a:ext cx="1440160" cy="1367643"/>
            <a:chOff x="5434325" y="2417626"/>
            <a:chExt cx="1440160" cy="1367643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434325" y="2561133"/>
              <a:ext cx="1440160" cy="1224136"/>
            </a:xfrm>
            <a:prstGeom prst="rect">
              <a:avLst/>
            </a:prstGeom>
            <a:solidFill>
              <a:srgbClr val="D6F32B"/>
            </a:solidFill>
            <a:ln w="38100">
              <a:solidFill>
                <a:srgbClr val="D2E51B"/>
              </a:solidFill>
            </a:ln>
            <a:effectLst>
              <a:glow rad="101600">
                <a:srgbClr val="FFFF00">
                  <a:alpha val="6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97575" y="2417626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extrusionH="57150" contourW="25400" prstMaterial="matte">
                <a:bevelT w="25400" h="55880" prst="angle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8000" b="1" spc="50" dirty="0">
                  <a:ln w="1143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7164287" y="5284676"/>
            <a:ext cx="1514239" cy="1323439"/>
            <a:chOff x="7164287" y="5284676"/>
            <a:chExt cx="1514239" cy="132343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164287" y="5334328"/>
              <a:ext cx="1514239" cy="1224136"/>
            </a:xfrm>
            <a:prstGeom prst="rect">
              <a:avLst/>
            </a:prstGeom>
            <a:solidFill>
              <a:srgbClr val="3AE442"/>
            </a:solidFill>
            <a:ln w="38100">
              <a:solidFill>
                <a:srgbClr val="00B050"/>
              </a:solidFill>
            </a:ln>
            <a:effectLst>
              <a:glow rad="101600">
                <a:srgbClr val="3AE442">
                  <a:alpha val="6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48064" y="5284676"/>
              <a:ext cx="100811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extrusionH="57150" contourW="25400" prstMaterial="matte">
                <a:bevelT w="25400" h="55880" prst="angle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8000" b="1" spc="50" dirty="0">
                  <a:ln w="1143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164288" y="3855538"/>
            <a:ext cx="1499556" cy="1323439"/>
            <a:chOff x="7164288" y="3855538"/>
            <a:chExt cx="1499556" cy="132343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64288" y="3905190"/>
              <a:ext cx="1499556" cy="1224136"/>
            </a:xfrm>
            <a:prstGeom prst="rect">
              <a:avLst/>
            </a:prstGeom>
            <a:solidFill>
              <a:srgbClr val="3AE442"/>
            </a:solidFill>
            <a:ln w="38100">
              <a:solidFill>
                <a:srgbClr val="00B050"/>
              </a:solidFill>
            </a:ln>
            <a:effectLst>
              <a:glow rad="101600">
                <a:srgbClr val="3AE442">
                  <a:alpha val="6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524328" y="3855538"/>
              <a:ext cx="100811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extrusionH="57150" contourW="25400" prstMaterial="matte">
                <a:bevelT w="25400" h="55880" prst="angle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8000" b="1" spc="50" dirty="0" smtClean="0">
                  <a:ln w="1143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8000" b="1" spc="5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7164288" y="2401220"/>
            <a:ext cx="1499556" cy="1380809"/>
            <a:chOff x="7164288" y="2401220"/>
            <a:chExt cx="1499556" cy="138080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64288" y="2557893"/>
              <a:ext cx="1499556" cy="1224136"/>
            </a:xfrm>
            <a:prstGeom prst="rect">
              <a:avLst/>
            </a:prstGeom>
            <a:solidFill>
              <a:srgbClr val="3AE442"/>
            </a:solidFill>
            <a:ln w="38100">
              <a:solidFill>
                <a:srgbClr val="00B050"/>
              </a:solidFill>
            </a:ln>
            <a:effectLst>
              <a:glow rad="101600">
                <a:srgbClr val="3AE442">
                  <a:alpha val="6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24328" y="2401220"/>
              <a:ext cx="100811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extrusionH="57150" contourW="25400" prstMaterial="matte">
                <a:bevelT w="25400" h="55880" prst="angle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8000" b="1" spc="50" dirty="0" smtClean="0">
                  <a:ln w="1143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8000" b="1" spc="5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7164288" y="1154131"/>
            <a:ext cx="1512168" cy="1323439"/>
            <a:chOff x="7164288" y="1154131"/>
            <a:chExt cx="1512168" cy="132343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164288" y="1221422"/>
              <a:ext cx="1512168" cy="1224136"/>
            </a:xfrm>
            <a:prstGeom prst="rect">
              <a:avLst/>
            </a:prstGeom>
            <a:solidFill>
              <a:srgbClr val="3AE442"/>
            </a:solidFill>
            <a:ln w="38100">
              <a:solidFill>
                <a:srgbClr val="00B050"/>
              </a:solidFill>
            </a:ln>
            <a:effectLst>
              <a:glow rad="101600">
                <a:srgbClr val="3AE442">
                  <a:alpha val="6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79596" y="1154131"/>
              <a:ext cx="100811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extrusionH="57150" contourW="25400" prstMaterial="matte">
                <a:bevelT w="25400" h="55880" prst="angle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8000" b="1" spc="50" dirty="0" smtClean="0">
                  <a:ln w="1143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8000" b="1" spc="5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ятиугольник 23"/>
          <p:cNvSpPr/>
          <p:nvPr/>
        </p:nvSpPr>
        <p:spPr>
          <a:xfrm rot="16200000">
            <a:off x="1555454" y="1485698"/>
            <a:ext cx="561417" cy="2807108"/>
          </a:xfrm>
          <a:prstGeom prst="homePlate">
            <a:avLst>
              <a:gd name="adj" fmla="val 53791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412255" y="1537809"/>
            <a:ext cx="4446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Выберите тему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задания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418600" y="3861685"/>
            <a:ext cx="2821115" cy="2599965"/>
            <a:chOff x="114615" y="3277529"/>
            <a:chExt cx="2956073" cy="2599965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114615" y="3277529"/>
              <a:ext cx="2941394" cy="979200"/>
              <a:chOff x="114615" y="3277529"/>
              <a:chExt cx="2941394" cy="979200"/>
            </a:xfrm>
          </p:grpSpPr>
          <p:sp>
            <p:nvSpPr>
              <p:cNvPr id="25" name="Прямоугольник 24">
                <a:hlinkClick r:id="rId8" action="ppaction://hlinksldjump"/>
              </p:cNvPr>
              <p:cNvSpPr/>
              <p:nvPr/>
            </p:nvSpPr>
            <p:spPr>
              <a:xfrm>
                <a:off x="114615" y="3277529"/>
                <a:ext cx="2941394" cy="979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1" name="TextBox 30">
                <a:hlinkClick r:id="rId8" action="ppaction://hlinksldjump"/>
              </p:cNvPr>
              <p:cNvSpPr txBox="1"/>
              <p:nvPr/>
            </p:nvSpPr>
            <p:spPr>
              <a:xfrm>
                <a:off x="264391" y="3413186"/>
                <a:ext cx="2671200" cy="70788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ru-RU" sz="40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Логика</a:t>
                </a:r>
                <a:endParaRPr lang="ru-RU" sz="40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129294" y="4899995"/>
              <a:ext cx="2941394" cy="977499"/>
              <a:chOff x="129294" y="4899995"/>
              <a:chExt cx="2941394" cy="977499"/>
            </a:xfrm>
          </p:grpSpPr>
          <p:sp>
            <p:nvSpPr>
              <p:cNvPr id="27" name="Прямоугольник 26">
                <a:hlinkClick r:id="rId9" action="ppaction://hlinksldjump"/>
              </p:cNvPr>
              <p:cNvSpPr/>
              <p:nvPr/>
            </p:nvSpPr>
            <p:spPr>
              <a:xfrm>
                <a:off x="129294" y="4899995"/>
                <a:ext cx="2941394" cy="97749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TextBox 31">
                <a:hlinkClick r:id="rId9" action="ppaction://hlinksldjump"/>
              </p:cNvPr>
              <p:cNvSpPr txBox="1"/>
              <p:nvPr/>
            </p:nvSpPr>
            <p:spPr>
              <a:xfrm>
                <a:off x="246246" y="5024960"/>
                <a:ext cx="2671200" cy="70788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ru-RU" sz="40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Сечения</a:t>
                </a:r>
                <a:endParaRPr lang="ru-RU" sz="40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0" name="Группа 39"/>
          <p:cNvGrpSpPr/>
          <p:nvPr/>
        </p:nvGrpSpPr>
        <p:grpSpPr>
          <a:xfrm>
            <a:off x="391888" y="3875724"/>
            <a:ext cx="2828367" cy="2566773"/>
            <a:chOff x="4181423" y="331726"/>
            <a:chExt cx="2828367" cy="2566773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4181423" y="331726"/>
              <a:ext cx="2808000" cy="979200"/>
              <a:chOff x="4181423" y="331726"/>
              <a:chExt cx="2808000" cy="979200"/>
            </a:xfrm>
          </p:grpSpPr>
          <p:sp>
            <p:nvSpPr>
              <p:cNvPr id="28" name="Прямоугольник 27">
                <a:hlinkClick r:id="rId10" action="ppaction://hlinksldjump"/>
              </p:cNvPr>
              <p:cNvSpPr/>
              <p:nvPr/>
            </p:nvSpPr>
            <p:spPr>
              <a:xfrm>
                <a:off x="4181423" y="331726"/>
                <a:ext cx="2808000" cy="979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TextBox 32">
                <a:hlinkClick r:id="rId10" action="ppaction://hlinksldjump"/>
              </p:cNvPr>
              <p:cNvSpPr txBox="1"/>
              <p:nvPr/>
            </p:nvSpPr>
            <p:spPr>
              <a:xfrm>
                <a:off x="4323276" y="467383"/>
                <a:ext cx="2548800" cy="70788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ru-RU" sz="40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Задача</a:t>
                </a:r>
                <a:endParaRPr lang="ru-RU" sz="40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>
              <a:off x="4201790" y="1921000"/>
              <a:ext cx="2808000" cy="977499"/>
              <a:chOff x="4201790" y="1921000"/>
              <a:chExt cx="2808000" cy="977499"/>
            </a:xfrm>
          </p:grpSpPr>
          <p:sp>
            <p:nvSpPr>
              <p:cNvPr id="29" name="Прямоугольник 28">
                <a:hlinkClick r:id="rId11" action="ppaction://hlinksldjump"/>
              </p:cNvPr>
              <p:cNvSpPr/>
              <p:nvPr/>
            </p:nvSpPr>
            <p:spPr>
              <a:xfrm>
                <a:off x="4201790" y="1921000"/>
                <a:ext cx="2808000" cy="97749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TextBox 33">
                <a:hlinkClick r:id="rId11" action="ppaction://hlinksldjump"/>
              </p:cNvPr>
              <p:cNvSpPr txBox="1"/>
              <p:nvPr/>
            </p:nvSpPr>
            <p:spPr>
              <a:xfrm>
                <a:off x="4331390" y="2055806"/>
                <a:ext cx="2548800" cy="70788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40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Развёртка</a:t>
                </a:r>
                <a:endParaRPr lang="ru-RU" sz="40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9" name="Прямоугольник 48"/>
          <p:cNvSpPr/>
          <p:nvPr/>
        </p:nvSpPr>
        <p:spPr>
          <a:xfrm>
            <a:off x="3631564" y="5318551"/>
            <a:ext cx="1395565" cy="62893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3587129" y="5997205"/>
            <a:ext cx="1440000" cy="5753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603246" y="3994184"/>
            <a:ext cx="1440000" cy="55285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609346" y="4617311"/>
            <a:ext cx="1440000" cy="56574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417978" y="5306214"/>
            <a:ext cx="1440000" cy="612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441160" y="5997205"/>
            <a:ext cx="1440000" cy="5780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5441160" y="3900293"/>
            <a:ext cx="1440000" cy="612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433534" y="4617311"/>
            <a:ext cx="1440000" cy="5616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427107" y="2528477"/>
            <a:ext cx="1440000" cy="58700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5402276" y="3177217"/>
            <a:ext cx="1440000" cy="5474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7199173" y="5308884"/>
            <a:ext cx="1440000" cy="612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7169790" y="5997205"/>
            <a:ext cx="1506666" cy="5685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7174124" y="3935176"/>
            <a:ext cx="1440000" cy="5831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7196277" y="4570988"/>
            <a:ext cx="1440000" cy="56719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7203123" y="2540389"/>
            <a:ext cx="1440000" cy="61663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7197768" y="3177217"/>
            <a:ext cx="1440000" cy="5797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7180020" y="1175952"/>
            <a:ext cx="1440000" cy="612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7201406" y="1856426"/>
            <a:ext cx="1440000" cy="5612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Zvuk-1-mesto-Aplodismenty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602371" y="1189420"/>
            <a:ext cx="449749" cy="449749"/>
          </a:xfrm>
          <a:prstGeom prst="rect">
            <a:avLst/>
          </a:prstGeom>
        </p:spPr>
      </p:pic>
      <p:pic>
        <p:nvPicPr>
          <p:cNvPr id="47" name="riot4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650195" y="1876007"/>
            <a:ext cx="488745" cy="488745"/>
          </a:xfrm>
          <a:prstGeom prst="rect">
            <a:avLst/>
          </a:prstGeom>
        </p:spPr>
      </p:pic>
      <p:pic>
        <p:nvPicPr>
          <p:cNvPr id="54" name="Zvuk-1-mesto-Aplodismenty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078192" y="5348590"/>
            <a:ext cx="490108" cy="490108"/>
          </a:xfrm>
          <a:prstGeom prst="rect">
            <a:avLst/>
          </a:prstGeom>
        </p:spPr>
      </p:pic>
      <p:pic>
        <p:nvPicPr>
          <p:cNvPr id="85" name="riot4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074484" y="5960590"/>
            <a:ext cx="465290" cy="465290"/>
          </a:xfrm>
          <a:prstGeom prst="rect">
            <a:avLst/>
          </a:prstGeom>
        </p:spPr>
      </p:pic>
      <p:pic>
        <p:nvPicPr>
          <p:cNvPr id="86" name="Zvuk-1-mesto-Aplodismenty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Закладка 1" time="0"/>
                  </p14:bmkLst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121721" y="4032686"/>
            <a:ext cx="493496" cy="493496"/>
          </a:xfrm>
          <a:prstGeom prst="rect">
            <a:avLst/>
          </a:prstGeom>
        </p:spPr>
      </p:pic>
      <p:pic>
        <p:nvPicPr>
          <p:cNvPr id="87" name="riot4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138030" y="4602291"/>
            <a:ext cx="477187" cy="477187"/>
          </a:xfrm>
          <a:prstGeom prst="rect">
            <a:avLst/>
          </a:prstGeom>
        </p:spPr>
      </p:pic>
      <p:pic>
        <p:nvPicPr>
          <p:cNvPr id="88" name="Zvuk-1-mesto-Aplodismenty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982779" y="5387717"/>
            <a:ext cx="490602" cy="490602"/>
          </a:xfrm>
          <a:prstGeom prst="rect">
            <a:avLst/>
          </a:prstGeom>
        </p:spPr>
      </p:pic>
      <p:pic>
        <p:nvPicPr>
          <p:cNvPr id="89" name="riot4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960828" y="6018594"/>
            <a:ext cx="512554" cy="512554"/>
          </a:xfrm>
          <a:prstGeom prst="rect">
            <a:avLst/>
          </a:prstGeom>
        </p:spPr>
      </p:pic>
      <p:pic>
        <p:nvPicPr>
          <p:cNvPr id="90" name="Zvuk-1-mesto-Aplodismenty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960829" y="3888488"/>
            <a:ext cx="502868" cy="502868"/>
          </a:xfrm>
          <a:prstGeom prst="rect">
            <a:avLst/>
          </a:prstGeom>
        </p:spPr>
      </p:pic>
      <p:pic>
        <p:nvPicPr>
          <p:cNvPr id="91" name="riot4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961749" y="4596417"/>
            <a:ext cx="516334" cy="516334"/>
          </a:xfrm>
          <a:prstGeom prst="rect">
            <a:avLst/>
          </a:prstGeom>
        </p:spPr>
      </p:pic>
      <p:pic>
        <p:nvPicPr>
          <p:cNvPr id="92" name="Zvuk-1-mesto-Aplodismenty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953424" y="2544030"/>
            <a:ext cx="518909" cy="518909"/>
          </a:xfrm>
          <a:prstGeom prst="rect">
            <a:avLst/>
          </a:prstGeom>
        </p:spPr>
      </p:pic>
      <p:pic>
        <p:nvPicPr>
          <p:cNvPr id="93" name="riot4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960828" y="3226872"/>
            <a:ext cx="480408" cy="480408"/>
          </a:xfrm>
          <a:prstGeom prst="rect">
            <a:avLst/>
          </a:prstGeom>
        </p:spPr>
      </p:pic>
      <p:pic>
        <p:nvPicPr>
          <p:cNvPr id="94" name="Zvuk-1-mesto-Aplodismenty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676547" y="5366368"/>
            <a:ext cx="511462" cy="511462"/>
          </a:xfrm>
          <a:prstGeom prst="rect">
            <a:avLst/>
          </a:prstGeom>
        </p:spPr>
      </p:pic>
      <p:pic>
        <p:nvPicPr>
          <p:cNvPr id="95" name="riot4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688728" y="5974550"/>
            <a:ext cx="487100" cy="487100"/>
          </a:xfrm>
          <a:prstGeom prst="rect">
            <a:avLst/>
          </a:prstGeom>
        </p:spPr>
      </p:pic>
      <p:pic>
        <p:nvPicPr>
          <p:cNvPr id="96" name="Zvuk-1-mesto-Aplodismenty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729361" y="3958921"/>
            <a:ext cx="446467" cy="446467"/>
          </a:xfrm>
          <a:prstGeom prst="rect">
            <a:avLst/>
          </a:prstGeom>
        </p:spPr>
      </p:pic>
      <p:pic>
        <p:nvPicPr>
          <p:cNvPr id="97" name="riot4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723584" y="4556889"/>
            <a:ext cx="464425" cy="464425"/>
          </a:xfrm>
          <a:prstGeom prst="rect">
            <a:avLst/>
          </a:prstGeom>
        </p:spPr>
      </p:pic>
      <p:pic>
        <p:nvPicPr>
          <p:cNvPr id="98" name="Zvuk-1-mesto-Aplodismenty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692074" y="2608502"/>
            <a:ext cx="480408" cy="480408"/>
          </a:xfrm>
          <a:prstGeom prst="rect">
            <a:avLst/>
          </a:prstGeom>
        </p:spPr>
      </p:pic>
      <p:pic>
        <p:nvPicPr>
          <p:cNvPr id="99" name="riot4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779490" y="3241243"/>
            <a:ext cx="497787" cy="49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7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4099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0083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4099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0083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4099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0083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1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7" dur="14099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1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0" dur="10083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1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3" dur="14099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1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6" dur="10083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9" dur="14099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1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2" dur="10083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6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1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5" dur="14099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9" dur="1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8" dur="10083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0"/>
                            </p:stCondLst>
                            <p:childTnLst>
                              <p:par>
                                <p:cTn id="34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2" dur="14099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00"/>
                            </p:stCondLst>
                            <p:childTnLst>
                              <p:par>
                                <p:cTn id="37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6" dur="10083" fill="hold"/>
                                        <p:tgtEl>
                                          <p:spTgt spid="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1" dur="1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9" dur="14099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3" dur="1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>
                      <p:stCondLst>
                        <p:cond delay="0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4" dur="1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1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2" dur="10083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6" dur="1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audio>
              <p:cMediaNode vol="80000" showWhenStopped="0">
                <p:cTn id="4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 showWhenStopped="0">
                <p:cTn id="4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 showWhenStopped="0">
                <p:cTn id="4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 showWhenStopped="0">
                <p:cTn id="4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 vol="80000" showWhenStopped="0">
                <p:cTn id="4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audio>
              <p:cMediaNode vol="80000" showWhenStopped="0">
                <p:cTn id="4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audio>
              <p:cMediaNode vol="80000" showWhenStopped="0">
                <p:cTn id="4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  <p:audio>
              <p:cMediaNode vol="80000" showWhenStopped="0">
                <p:cTn id="4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audio>
              <p:cMediaNode vol="80000" showWhenStopped="0">
                <p:cTn id="4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  <p:audio>
              <p:cMediaNode vol="80000" showWhenStopped="0">
                <p:cTn id="4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audio>
              <p:cMediaNode vol="80000" showWhenStopped="0">
                <p:cTn id="4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  <p:audio>
              <p:cMediaNode vol="80000" showWhenStopped="0">
                <p:cTn id="4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  <p:audio>
              <p:cMediaNode vol="80000" showWhenStopped="0">
                <p:cTn id="4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  <p:audio>
              <p:cMediaNode vol="80000" showWhenStopped="0">
                <p:cTn id="4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  <p:audio>
              <p:cMediaNode vol="80000" showWhenStopped="0">
                <p:cTn id="4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  <p:audio>
              <p:cMediaNode vol="80000" showWhenStopped="0">
                <p:cTn id="4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audio>
              <p:cMediaNode vol="80000" showWhenStopped="0">
                <p:cTn id="4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"/>
                </p:tgtEl>
              </p:cMediaNode>
            </p:audio>
            <p:audio>
              <p:cMediaNode vol="80000" showWhenStopped="0">
                <p:cTn id="4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"/>
                </p:tgtEl>
              </p:cMediaNode>
            </p:audio>
          </p:childTnLst>
        </p:cTn>
      </p:par>
    </p:tnLst>
    <p:bldLst>
      <p:bldP spid="83" grpId="0" animBg="1"/>
      <p:bldP spid="83" grpId="1" animBg="1"/>
      <p:bldP spid="81" grpId="0" animBg="1"/>
      <p:bldP spid="81" grpId="1" animBg="1"/>
      <p:bldP spid="79" grpId="0" animBg="1"/>
      <p:bldP spid="79" grpId="1" animBg="1"/>
      <p:bldP spid="77" grpId="0" animBg="1"/>
      <p:bldP spid="77" grpId="1" animBg="1"/>
      <p:bldP spid="75" grpId="0" animBg="1"/>
      <p:bldP spid="75" grpId="1" animBg="1"/>
      <p:bldP spid="73" grpId="0" animBg="1"/>
      <p:bldP spid="73" grpId="1" animBg="1"/>
      <p:bldP spid="71" grpId="0" animBg="1"/>
      <p:bldP spid="71" grpId="1" animBg="1"/>
      <p:bldP spid="69" grpId="0" animBg="1"/>
      <p:bldP spid="69" grpId="1" animBg="1"/>
      <p:bldP spid="67" grpId="0" animBg="1"/>
      <p:bldP spid="67" grpId="1" animBg="1"/>
      <p:bldP spid="65" grpId="0" animBg="1"/>
      <p:bldP spid="65" grpId="1" animBg="1"/>
      <p:bldP spid="63" grpId="0" animBg="1"/>
      <p:bldP spid="63" grpId="1" animBg="1"/>
      <p:bldP spid="61" grpId="0" animBg="1"/>
      <p:bldP spid="61" grpId="1" animBg="1"/>
      <p:bldP spid="59" grpId="0" animBg="1"/>
      <p:bldP spid="59" grpId="1" animBg="1"/>
      <p:bldP spid="57" grpId="0" animBg="1"/>
      <p:bldP spid="57" grpId="1" animBg="1"/>
      <p:bldP spid="55" grpId="0" animBg="1"/>
      <p:bldP spid="55" grpId="1" animBg="1"/>
      <p:bldP spid="52" grpId="0" animBg="1"/>
      <p:bldP spid="52" grpId="1" animBg="1"/>
      <p:bldP spid="50" grpId="0" animBg="1"/>
      <p:bldP spid="50" grpId="1" animBg="1"/>
      <p:bldP spid="48" grpId="0" animBg="1"/>
      <p:bldP spid="4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effectLst/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en-US" sz="6000" b="1" dirty="0" smtClean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6000" b="1" dirty="0" smtClean="0">
                <a:effectLst/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6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3916" y="1332057"/>
            <a:ext cx="4125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Выберите задание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2126425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Задание 1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Задание 2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Задание 3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8172400" y="6309320"/>
            <a:ext cx="720080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01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546" y="260648"/>
            <a:ext cx="8686800" cy="8382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effectLst/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en-US" sz="6000" b="1" dirty="0" smtClean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6000" b="1" dirty="0" smtClean="0">
                <a:effectLst/>
                <a:latin typeface="Times New Roman" pitchFamily="18" charset="0"/>
                <a:cs typeface="Times New Roman" pitchFamily="18" charset="0"/>
              </a:rPr>
              <a:t>Развёртка</a:t>
            </a:r>
            <a:endParaRPr lang="ru-RU" sz="6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7291536" cy="650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Выберите задание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116904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Задание 1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Задание 2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Задание 3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8172400" y="6309320"/>
            <a:ext cx="720080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11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Autofit/>
          </a:bodyPr>
          <a:lstStyle/>
          <a:p>
            <a:r>
              <a:rPr lang="ru-RU" sz="6000" b="1" dirty="0">
                <a:effectLst/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6000" b="1" dirty="0" smtClean="0">
                <a:effectLst/>
                <a:latin typeface="Times New Roman" pitchFamily="18" charset="0"/>
                <a:cs typeface="Times New Roman" pitchFamily="18" charset="0"/>
              </a:rPr>
              <a:t>Сечение</a:t>
            </a:r>
            <a:endParaRPr lang="ru-RU" sz="6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8308032" cy="938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Выберите задание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116904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Задание 1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Задание 2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Задание 3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8172400" y="6309320"/>
            <a:ext cx="720080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25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effectLst/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en-US" sz="6000" b="1" dirty="0" smtClean="0"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6000" b="1" dirty="0" smtClean="0">
                <a:effectLst/>
                <a:latin typeface="Times New Roman" pitchFamily="18" charset="0"/>
                <a:cs typeface="Times New Roman" pitchFamily="18" charset="0"/>
              </a:rPr>
              <a:t> Логика</a:t>
            </a:r>
            <a:endParaRPr lang="ru-RU" sz="6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686800" cy="72270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Выберите задание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116904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Задание 1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Задание 2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Задание 3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5" action="ppaction://hlinksldjump" highlightClick="1"/>
          </p:cNvPr>
          <p:cNvSpPr/>
          <p:nvPr/>
        </p:nvSpPr>
        <p:spPr>
          <a:xfrm>
            <a:off x="8172400" y="6309320"/>
            <a:ext cx="720080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44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effectLst/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en-US" sz="6000" b="1" dirty="0" smtClean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6000" b="1" dirty="0" smtClean="0">
                <a:effectLst/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6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55576" y="5733256"/>
            <a:ext cx="2016224" cy="648072"/>
            <a:chOff x="755576" y="5733256"/>
            <a:chExt cx="2016224" cy="64807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755576" y="5733256"/>
              <a:ext cx="2016224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15616" y="5774188"/>
              <a:ext cx="1296144" cy="5232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Ответ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95536" y="1957759"/>
            <a:ext cx="849694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кубе АВСDА1В1С1D1 с ребром 1 точка М – середина ребра АА1, N – середина СС1 и середина С1 . Верны ли следующие утверждения?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а) Расстояние между точками M и N равно 2 .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б) Найдутся две точки куба, расстояние между которыми равно 2.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332246" y="1484784"/>
            <a:ext cx="8686800" cy="650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1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2663247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а)ДА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б)НЕТ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17240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01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1325</TotalTime>
  <Words>633</Words>
  <Application>Microsoft Office PowerPoint</Application>
  <PresentationFormat>Экран (4:3)</PresentationFormat>
  <Paragraphs>150</Paragraphs>
  <Slides>20</Slides>
  <Notes>1</Notes>
  <HiddenSlides>0</HiddenSlides>
  <MMClips>19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Презентация PowerPoint</vt:lpstr>
      <vt:lpstr>I тур</vt:lpstr>
      <vt:lpstr>II тур</vt:lpstr>
      <vt:lpstr>III тур</vt:lpstr>
      <vt:lpstr>Тема: Задача</vt:lpstr>
      <vt:lpstr>Тема: Развёртка</vt:lpstr>
      <vt:lpstr>Тема: Сечение</vt:lpstr>
      <vt:lpstr>Тема: Логика</vt:lpstr>
      <vt:lpstr>Тема: Задача</vt:lpstr>
      <vt:lpstr>Тема: Задача</vt:lpstr>
      <vt:lpstr>Тема: Задача</vt:lpstr>
      <vt:lpstr>Тема: Развёртка</vt:lpstr>
      <vt:lpstr>Тема: Развёртка</vt:lpstr>
      <vt:lpstr>Тема: Развёртка</vt:lpstr>
      <vt:lpstr>Тема: лОГИКА</vt:lpstr>
      <vt:lpstr>Тема: Сечение</vt:lpstr>
      <vt:lpstr>Тема: лОГИКА</vt:lpstr>
      <vt:lpstr>Тема: лОГИКА</vt:lpstr>
      <vt:lpstr>Тема: Сечение</vt:lpstr>
      <vt:lpstr>Тема: Сечение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alla</dc:creator>
  <cp:lastModifiedBy>alla</cp:lastModifiedBy>
  <cp:revision>87</cp:revision>
  <dcterms:created xsi:type="dcterms:W3CDTF">2013-07-02T07:03:20Z</dcterms:created>
  <dcterms:modified xsi:type="dcterms:W3CDTF">2013-07-06T15:09:14Z</dcterms:modified>
</cp:coreProperties>
</file>