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8" r:id="rId22"/>
    <p:sldId id="279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9" d="100"/>
          <a:sy n="69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DC0E45-6F09-4649-8171-F7B5952CFB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74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A2FF6E-A0C6-4973-8111-CD7C32E62DB5}" type="datetimeFigureOut">
              <a:rPr lang="ru-RU" smtClean="0"/>
              <a:t>07.07.2013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FA3D6A-AE24-4711-AA0E-97BCBE07476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&#1050;&#1086;&#1083;&#1103;&#1085;\&#1056;&#1072;&#1073;&#1086;&#1095;&#1080;&#1081;%20&#1089;&#1090;&#1086;&#1083;\&#1053;&#1086;&#1074;&#1072;&#1103;%20&#1087;&#1072;&#1087;&#1082;&#1072;%20(2)\&#1056;&#1080;&#1089;&#1091;&#1085;&#1086;&#1082;3.wmf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slide" Target="slide4.xml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slide" Target="slide4.xml"/><Relationship Id="rId5" Type="http://schemas.openxmlformats.org/officeDocument/2006/relationships/oleObject" Target="../embeddings/oleObject5.bin"/><Relationship Id="rId10" Type="http://schemas.openxmlformats.org/officeDocument/2006/relationships/slide" Target="slide12.xml"/><Relationship Id="rId4" Type="http://schemas.openxmlformats.org/officeDocument/2006/relationships/image" Target="../media/image8.wmf"/><Relationship Id="rId9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slide" Target="slide4.xml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slide" Target="slide5.xml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slide" Target="slide5.xml"/><Relationship Id="rId10" Type="http://schemas.openxmlformats.org/officeDocument/2006/relationships/slide" Target="slide13.xml"/><Relationship Id="rId4" Type="http://schemas.openxmlformats.org/officeDocument/2006/relationships/image" Target="../media/image18.wmf"/><Relationship Id="rId9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>
            <a:spLocks noChangeArrowheads="1"/>
          </p:cNvSpPr>
          <p:nvPr/>
        </p:nvSpPr>
        <p:spPr bwMode="auto">
          <a:xfrm rot="20123905">
            <a:off x="465556" y="797786"/>
            <a:ext cx="1820862" cy="733425"/>
          </a:xfrm>
          <a:prstGeom prst="triangle">
            <a:avLst>
              <a:gd name="adj" fmla="val 4889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 noChangeArrowheads="1"/>
          </p:cNvSpPr>
          <p:nvPr/>
        </p:nvSpPr>
        <p:spPr bwMode="auto">
          <a:xfrm rot="-1657600">
            <a:off x="4541896" y="332357"/>
            <a:ext cx="1200150" cy="1096963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" name="Равнобедренный треугольник 7"/>
          <p:cNvSpPr>
            <a:spLocks noChangeArrowheads="1"/>
          </p:cNvSpPr>
          <p:nvPr/>
        </p:nvSpPr>
        <p:spPr bwMode="auto">
          <a:xfrm rot="2758238">
            <a:off x="7754282" y="981795"/>
            <a:ext cx="1060450" cy="9144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9" name="Рисунок3.wmf" descr="C:\Documents and Settings\Колян\Рабочий стол\Новая папка (2)\Рисунок3.wmf"/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536" y="5085184"/>
            <a:ext cx="1285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Равнобедренный треугольник 9"/>
          <p:cNvSpPr>
            <a:spLocks noChangeArrowheads="1"/>
          </p:cNvSpPr>
          <p:nvPr/>
        </p:nvSpPr>
        <p:spPr bwMode="auto">
          <a:xfrm rot="-1839245">
            <a:off x="6571437" y="5273202"/>
            <a:ext cx="2193925" cy="733425"/>
          </a:xfrm>
          <a:prstGeom prst="triangle">
            <a:avLst>
              <a:gd name="adj" fmla="val 50000"/>
            </a:avLst>
          </a:prstGeom>
          <a:solidFill>
            <a:srgbClr val="F6861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" name="Равнобедренный треугольник 10"/>
          <p:cNvSpPr>
            <a:spLocks noChangeArrowheads="1"/>
          </p:cNvSpPr>
          <p:nvPr/>
        </p:nvSpPr>
        <p:spPr bwMode="auto">
          <a:xfrm rot="-1937024">
            <a:off x="3720537" y="5613822"/>
            <a:ext cx="785812" cy="733425"/>
          </a:xfrm>
          <a:prstGeom prst="triangle">
            <a:avLst>
              <a:gd name="adj" fmla="val 50000"/>
            </a:avLst>
          </a:prstGeom>
          <a:solidFill>
            <a:srgbClr val="D834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2852936"/>
            <a:ext cx="646569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Треугольники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04859" y="2852936"/>
            <a:ext cx="925835" cy="11521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rot="1426972">
            <a:off x="7748253" y="3861048"/>
            <a:ext cx="1217680" cy="65244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54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AutoShape 4"/>
          <p:cNvSpPr>
            <a:spLocks noChangeArrowheads="1"/>
          </p:cNvSpPr>
          <p:nvPr/>
        </p:nvSpPr>
        <p:spPr bwMode="auto">
          <a:xfrm>
            <a:off x="323850" y="1700213"/>
            <a:ext cx="4464050" cy="2952750"/>
          </a:xfrm>
          <a:prstGeom prst="triangle">
            <a:avLst>
              <a:gd name="adj" fmla="val 48741"/>
            </a:avLst>
          </a:prstGeom>
          <a:noFill/>
          <a:ln w="508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051050" y="12684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0" y="4579938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4643438" y="45815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18792" name="Freeform 8"/>
          <p:cNvSpPr>
            <a:spLocks/>
          </p:cNvSpPr>
          <p:nvPr/>
        </p:nvSpPr>
        <p:spPr bwMode="auto">
          <a:xfrm>
            <a:off x="1187450" y="3213100"/>
            <a:ext cx="241300" cy="165100"/>
          </a:xfrm>
          <a:custGeom>
            <a:avLst/>
            <a:gdLst>
              <a:gd name="T0" fmla="*/ 0 w 152"/>
              <a:gd name="T1" fmla="*/ 0 h 104"/>
              <a:gd name="T2" fmla="*/ 152 w 152"/>
              <a:gd name="T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" h="104">
                <a:moveTo>
                  <a:pt x="0" y="0"/>
                </a:moveTo>
                <a:lnTo>
                  <a:pt x="152" y="10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5940425" y="5373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3635375" y="3284538"/>
            <a:ext cx="228600" cy="144462"/>
          </a:xfrm>
          <a:custGeom>
            <a:avLst/>
            <a:gdLst>
              <a:gd name="T0" fmla="*/ 144 w 144"/>
              <a:gd name="T1" fmla="*/ 0 h 91"/>
              <a:gd name="T2" fmla="*/ 0 w 144"/>
              <a:gd name="T3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" h="91">
                <a:moveTo>
                  <a:pt x="144" y="0"/>
                </a:moveTo>
                <a:lnTo>
                  <a:pt x="0" y="91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395288" y="5516563"/>
            <a:ext cx="8353425" cy="865187"/>
          </a:xfrm>
          <a:prstGeom prst="rect">
            <a:avLst/>
          </a:prstGeom>
          <a:gradFill>
            <a:gsLst>
              <a:gs pos="0">
                <a:srgbClr val="CC0099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>
                <a:alpha val="3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Треугольник называется </a:t>
            </a:r>
            <a:r>
              <a:rPr lang="ru-RU" sz="2400" b="1" dirty="0" smtClean="0">
                <a:latin typeface="Times New Roman" pitchFamily="18" charset="0"/>
              </a:rPr>
              <a:t>равнобедренным</a:t>
            </a:r>
            <a:endParaRPr lang="ru-RU" sz="2400" b="1" dirty="0">
              <a:latin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</a:rPr>
              <a:t>если две его стороны равны. </a:t>
            </a:r>
            <a:r>
              <a:rPr lang="ru-RU" sz="2400" b="1" i="1" dirty="0">
                <a:latin typeface="Times New Roman" pitchFamily="18" charset="0"/>
              </a:rPr>
              <a:t>АВ = АС</a:t>
            </a:r>
          </a:p>
        </p:txBody>
      </p:sp>
      <p:sp>
        <p:nvSpPr>
          <p:cNvPr id="118804" name="WordArt 20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Равнобедренный треугольник.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06948"/>
            <a:ext cx="3581255" cy="381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29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AutoShape 4"/>
          <p:cNvSpPr>
            <a:spLocks noChangeArrowheads="1"/>
          </p:cNvSpPr>
          <p:nvPr/>
        </p:nvSpPr>
        <p:spPr bwMode="auto">
          <a:xfrm>
            <a:off x="323850" y="1700213"/>
            <a:ext cx="2016125" cy="2952750"/>
          </a:xfrm>
          <a:prstGeom prst="triangle">
            <a:avLst>
              <a:gd name="adj" fmla="val 48741"/>
            </a:avLst>
          </a:prstGeom>
          <a:noFill/>
          <a:ln w="508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3" name="AutoShape 5"/>
          <p:cNvSpPr>
            <a:spLocks noChangeArrowheads="1"/>
          </p:cNvSpPr>
          <p:nvPr/>
        </p:nvSpPr>
        <p:spPr bwMode="auto">
          <a:xfrm>
            <a:off x="3059113" y="1700213"/>
            <a:ext cx="2016125" cy="295275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900113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3635375" y="1268413"/>
            <a:ext cx="500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М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0" y="4579938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2700338" y="4581525"/>
            <a:ext cx="425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К</a:t>
            </a: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2051050" y="45815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4787900" y="458152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9820" name="Freeform 12"/>
          <p:cNvSpPr>
            <a:spLocks/>
          </p:cNvSpPr>
          <p:nvPr/>
        </p:nvSpPr>
        <p:spPr bwMode="auto">
          <a:xfrm>
            <a:off x="622300" y="3330575"/>
            <a:ext cx="241300" cy="165100"/>
          </a:xfrm>
          <a:custGeom>
            <a:avLst/>
            <a:gdLst>
              <a:gd name="T0" fmla="*/ 0 w 152"/>
              <a:gd name="T1" fmla="*/ 0 h 104"/>
              <a:gd name="T2" fmla="*/ 152 w 152"/>
              <a:gd name="T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" h="104">
                <a:moveTo>
                  <a:pt x="0" y="0"/>
                </a:moveTo>
                <a:lnTo>
                  <a:pt x="152" y="10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5940425" y="5373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22" name="Freeform 14"/>
          <p:cNvSpPr>
            <a:spLocks/>
          </p:cNvSpPr>
          <p:nvPr/>
        </p:nvSpPr>
        <p:spPr bwMode="auto">
          <a:xfrm>
            <a:off x="1763713" y="3355975"/>
            <a:ext cx="228600" cy="144463"/>
          </a:xfrm>
          <a:custGeom>
            <a:avLst/>
            <a:gdLst>
              <a:gd name="T0" fmla="*/ 144 w 144"/>
              <a:gd name="T1" fmla="*/ 0 h 91"/>
              <a:gd name="T2" fmla="*/ 0 w 144"/>
              <a:gd name="T3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" h="91">
                <a:moveTo>
                  <a:pt x="144" y="0"/>
                </a:moveTo>
                <a:lnTo>
                  <a:pt x="0" y="91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23" name="AutoShape 15"/>
          <p:cNvSpPr>
            <a:spLocks noChangeArrowheads="1"/>
          </p:cNvSpPr>
          <p:nvPr/>
        </p:nvSpPr>
        <p:spPr bwMode="auto">
          <a:xfrm rot="15003311">
            <a:off x="4117975" y="2298700"/>
            <a:ext cx="100013" cy="20161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 rot="50676248">
            <a:off x="578644" y="4153694"/>
            <a:ext cx="234950" cy="503238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6" name="AutoShape 18"/>
          <p:cNvSpPr>
            <a:spLocks noChangeArrowheads="1"/>
          </p:cNvSpPr>
          <p:nvPr/>
        </p:nvSpPr>
        <p:spPr bwMode="auto">
          <a:xfrm rot="46372548">
            <a:off x="1878807" y="4150519"/>
            <a:ext cx="223837" cy="5048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388" y="5229225"/>
            <a:ext cx="2449512" cy="792163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Углы при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основании.</a:t>
            </a:r>
          </a:p>
        </p:txBody>
      </p:sp>
      <p:sp>
        <p:nvSpPr>
          <p:cNvPr id="119828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71787" y="5229225"/>
            <a:ext cx="2592388" cy="792163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Медиана, высота,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биссектриса.</a:t>
            </a:r>
          </a:p>
        </p:txBody>
      </p:sp>
      <p:sp>
        <p:nvSpPr>
          <p:cNvPr id="119829" name="Freeform 21"/>
          <p:cNvSpPr>
            <a:spLocks/>
          </p:cNvSpPr>
          <p:nvPr/>
        </p:nvSpPr>
        <p:spPr bwMode="auto">
          <a:xfrm>
            <a:off x="4500563" y="3284538"/>
            <a:ext cx="228600" cy="144462"/>
          </a:xfrm>
          <a:custGeom>
            <a:avLst/>
            <a:gdLst>
              <a:gd name="T0" fmla="*/ 144 w 144"/>
              <a:gd name="T1" fmla="*/ 0 h 91"/>
              <a:gd name="T2" fmla="*/ 0 w 144"/>
              <a:gd name="T3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" h="91">
                <a:moveTo>
                  <a:pt x="144" y="0"/>
                </a:moveTo>
                <a:lnTo>
                  <a:pt x="0" y="91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0" name="Freeform 22"/>
          <p:cNvSpPr>
            <a:spLocks/>
          </p:cNvSpPr>
          <p:nvPr/>
        </p:nvSpPr>
        <p:spPr bwMode="auto">
          <a:xfrm>
            <a:off x="3348038" y="3284538"/>
            <a:ext cx="241300" cy="165100"/>
          </a:xfrm>
          <a:custGeom>
            <a:avLst/>
            <a:gdLst>
              <a:gd name="T0" fmla="*/ 0 w 152"/>
              <a:gd name="T1" fmla="*/ 0 h 104"/>
              <a:gd name="T2" fmla="*/ 152 w 152"/>
              <a:gd name="T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" h="104">
                <a:moveTo>
                  <a:pt x="0" y="0"/>
                </a:moveTo>
                <a:lnTo>
                  <a:pt x="152" y="10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2" name="Rectangle 24"/>
          <p:cNvSpPr>
            <a:spLocks noChangeArrowheads="1"/>
          </p:cNvSpPr>
          <p:nvPr/>
        </p:nvSpPr>
        <p:spPr bwMode="auto">
          <a:xfrm>
            <a:off x="5229225" y="2060848"/>
            <a:ext cx="3779837" cy="31683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равнобедренном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</a:rPr>
              <a:t>треугольнике </a:t>
            </a:r>
            <a:r>
              <a:rPr lang="ru-RU" sz="2400" b="1" dirty="0">
                <a:latin typeface="Times New Roman" pitchFamily="18" charset="0"/>
              </a:rPr>
              <a:t>биссектриса,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проведённая к основанию,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является медианой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и высотой.</a:t>
            </a:r>
          </a:p>
        </p:txBody>
      </p:sp>
      <p:sp>
        <p:nvSpPr>
          <p:cNvPr id="119833" name="Freeform 25"/>
          <p:cNvSpPr>
            <a:spLocks/>
          </p:cNvSpPr>
          <p:nvPr/>
        </p:nvSpPr>
        <p:spPr bwMode="auto">
          <a:xfrm>
            <a:off x="4064000" y="1778000"/>
            <a:ext cx="1588" cy="2857500"/>
          </a:xfrm>
          <a:custGeom>
            <a:avLst/>
            <a:gdLst>
              <a:gd name="T0" fmla="*/ 0 w 1"/>
              <a:gd name="T1" fmla="*/ 0 h 1800"/>
              <a:gd name="T2" fmla="*/ 0 w 1"/>
              <a:gd name="T3" fmla="*/ 1800 h 1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800">
                <a:moveTo>
                  <a:pt x="0" y="0"/>
                </a:moveTo>
                <a:lnTo>
                  <a:pt x="0" y="180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4" name="AutoShape 26"/>
          <p:cNvSpPr>
            <a:spLocks noChangeArrowheads="1"/>
          </p:cNvSpPr>
          <p:nvPr/>
        </p:nvSpPr>
        <p:spPr bwMode="auto">
          <a:xfrm rot="17236846">
            <a:off x="3906837" y="2293938"/>
            <a:ext cx="85725" cy="1968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5" name="Freeform 27"/>
          <p:cNvSpPr>
            <a:spLocks/>
          </p:cNvSpPr>
          <p:nvPr/>
        </p:nvSpPr>
        <p:spPr bwMode="auto">
          <a:xfrm>
            <a:off x="3490913" y="45085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6" name="Freeform 28"/>
          <p:cNvSpPr>
            <a:spLocks/>
          </p:cNvSpPr>
          <p:nvPr/>
        </p:nvSpPr>
        <p:spPr bwMode="auto">
          <a:xfrm>
            <a:off x="3563938" y="45085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7" name="Freeform 29"/>
          <p:cNvSpPr>
            <a:spLocks/>
          </p:cNvSpPr>
          <p:nvPr/>
        </p:nvSpPr>
        <p:spPr bwMode="auto">
          <a:xfrm>
            <a:off x="4427538" y="45085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8" name="Freeform 30"/>
          <p:cNvSpPr>
            <a:spLocks/>
          </p:cNvSpPr>
          <p:nvPr/>
        </p:nvSpPr>
        <p:spPr bwMode="auto">
          <a:xfrm>
            <a:off x="4500563" y="45085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9" name="Freeform 31"/>
          <p:cNvSpPr>
            <a:spLocks/>
          </p:cNvSpPr>
          <p:nvPr/>
        </p:nvSpPr>
        <p:spPr bwMode="auto">
          <a:xfrm rot="-1088282">
            <a:off x="3779838" y="4365625"/>
            <a:ext cx="274637" cy="207963"/>
          </a:xfrm>
          <a:custGeom>
            <a:avLst/>
            <a:gdLst>
              <a:gd name="T0" fmla="*/ 173 w 173"/>
              <a:gd name="T1" fmla="*/ 41 h 131"/>
              <a:gd name="T2" fmla="*/ 41 w 173"/>
              <a:gd name="T3" fmla="*/ 0 h 131"/>
              <a:gd name="T4" fmla="*/ 0 w 173"/>
              <a:gd name="T5" fmla="*/ 13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3" h="131">
                <a:moveTo>
                  <a:pt x="173" y="41"/>
                </a:moveTo>
                <a:lnTo>
                  <a:pt x="41" y="0"/>
                </a:lnTo>
                <a:lnTo>
                  <a:pt x="0" y="131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43" name="WordArt 35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Свойства </a:t>
            </a:r>
          </a:p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равнобедренного треугольника.</a:t>
            </a:r>
          </a:p>
        </p:txBody>
      </p:sp>
    </p:spTree>
    <p:extLst>
      <p:ext uri="{BB962C8B-B14F-4D97-AF65-F5344CB8AC3E}">
        <p14:creationId xmlns:p14="http://schemas.microsoft.com/office/powerpoint/2010/main" val="20598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98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1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82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98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1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1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1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1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11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828"/>
                  </p:tgtEl>
                </p:cond>
              </p:nextCondLst>
            </p:seq>
          </p:childTnLst>
        </p:cTn>
      </p:par>
    </p:tnLst>
    <p:bldLst>
      <p:bldP spid="119824" grpId="0" animBg="1"/>
      <p:bldP spid="119826" grpId="0" animBg="1"/>
      <p:bldP spid="119832" grpId="0" animBg="1"/>
      <p:bldP spid="119835" grpId="0" animBg="1"/>
      <p:bldP spid="119836" grpId="0" animBg="1"/>
      <p:bldP spid="119837" grpId="0" animBg="1"/>
      <p:bldP spid="119838" grpId="0" animBg="1"/>
      <p:bldP spid="1198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634288" cy="865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Свойство медианы, проведённой</a:t>
            </a:r>
          </a:p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из вершины прямого угла.</a:t>
            </a:r>
          </a:p>
        </p:txBody>
      </p:sp>
      <p:sp>
        <p:nvSpPr>
          <p:cNvPr id="240643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40646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В</a:t>
            </a:r>
          </a:p>
        </p:txBody>
      </p:sp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0649" name="AutoShape 9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0651" name="AutoShape 11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CC0099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прямоугольном  треугольнике медиана,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проведённая из вершины прямого угла,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равна половине гипотенузы.</a:t>
            </a:r>
          </a:p>
        </p:txBody>
      </p:sp>
      <p:sp>
        <p:nvSpPr>
          <p:cNvPr id="240657" name="Freeform 17"/>
          <p:cNvSpPr>
            <a:spLocks/>
          </p:cNvSpPr>
          <p:nvPr/>
        </p:nvSpPr>
        <p:spPr bwMode="auto">
          <a:xfrm>
            <a:off x="1320800" y="3686175"/>
            <a:ext cx="1422400" cy="1684338"/>
          </a:xfrm>
          <a:custGeom>
            <a:avLst/>
            <a:gdLst>
              <a:gd name="T0" fmla="*/ 0 w 896"/>
              <a:gd name="T1" fmla="*/ 1061 h 1061"/>
              <a:gd name="T2" fmla="*/ 896 w 896"/>
              <a:gd name="T3" fmla="*/ 0 h 106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96" h="1061">
                <a:moveTo>
                  <a:pt x="0" y="1061"/>
                </a:moveTo>
                <a:lnTo>
                  <a:pt x="896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0658" name="Text Box 18"/>
          <p:cNvSpPr txBox="1">
            <a:spLocks noChangeArrowheads="1"/>
          </p:cNvSpPr>
          <p:nvPr/>
        </p:nvSpPr>
        <p:spPr bwMode="auto">
          <a:xfrm>
            <a:off x="2700338" y="3213100"/>
            <a:ext cx="500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 rot="2996294">
            <a:off x="2129632" y="2845593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 rot="-2200286">
            <a:off x="2124075" y="4221163"/>
            <a:ext cx="115888" cy="303212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0661" name="Rectangle 21"/>
          <p:cNvSpPr>
            <a:spLocks noChangeArrowheads="1"/>
          </p:cNvSpPr>
          <p:nvPr/>
        </p:nvSpPr>
        <p:spPr bwMode="auto">
          <a:xfrm rot="2996294">
            <a:off x="3282157" y="4287043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06948"/>
            <a:ext cx="3581255" cy="381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6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51" grpId="0" animBg="1"/>
      <p:bldP spid="240659" grpId="0" animBg="1"/>
      <p:bldP spid="240660" grpId="0" animBg="1"/>
      <p:bldP spid="2406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WordArt 2"/>
          <p:cNvSpPr>
            <a:spLocks noChangeArrowheads="1" noChangeShapeType="1" noTextEdit="1"/>
          </p:cNvSpPr>
          <p:nvPr/>
        </p:nvSpPr>
        <p:spPr bwMode="auto">
          <a:xfrm>
            <a:off x="1023307" y="260350"/>
            <a:ext cx="7634288" cy="865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Признак </a:t>
            </a:r>
          </a:p>
          <a:p>
            <a:pPr algn="ctr"/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прямоугольного треугольника.</a:t>
            </a:r>
          </a:p>
        </p:txBody>
      </p:sp>
      <p:sp>
        <p:nvSpPr>
          <p:cNvPr id="241667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241670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В</a:t>
            </a:r>
          </a:p>
        </p:txBody>
      </p:sp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С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1673" name="AutoShape 9"/>
          <p:cNvSpPr>
            <a:spLocks noChangeArrowheads="1"/>
          </p:cNvSpPr>
          <p:nvPr/>
        </p:nvSpPr>
        <p:spPr bwMode="auto">
          <a:xfrm>
            <a:off x="1331913" y="1839358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1674" name="AutoShape 10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CC0099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Если медиана треугольника равна половине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стороны, к которой она проведена, то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этот треугольник прямоугольный.</a:t>
            </a:r>
          </a:p>
        </p:txBody>
      </p:sp>
      <p:sp>
        <p:nvSpPr>
          <p:cNvPr id="241676" name="Freeform 12"/>
          <p:cNvSpPr>
            <a:spLocks/>
          </p:cNvSpPr>
          <p:nvPr/>
        </p:nvSpPr>
        <p:spPr bwMode="auto">
          <a:xfrm>
            <a:off x="1320800" y="3686175"/>
            <a:ext cx="1422400" cy="1684338"/>
          </a:xfrm>
          <a:custGeom>
            <a:avLst/>
            <a:gdLst>
              <a:gd name="T0" fmla="*/ 0 w 896"/>
              <a:gd name="T1" fmla="*/ 1061 h 1061"/>
              <a:gd name="T2" fmla="*/ 896 w 896"/>
              <a:gd name="T3" fmla="*/ 0 h 106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96" h="1061">
                <a:moveTo>
                  <a:pt x="0" y="1061"/>
                </a:moveTo>
                <a:lnTo>
                  <a:pt x="896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1677" name="Text Box 13"/>
          <p:cNvSpPr txBox="1">
            <a:spLocks noChangeArrowheads="1"/>
          </p:cNvSpPr>
          <p:nvPr/>
        </p:nvSpPr>
        <p:spPr bwMode="auto">
          <a:xfrm>
            <a:off x="2700338" y="3213100"/>
            <a:ext cx="500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41678" name="Rectangle 14"/>
          <p:cNvSpPr>
            <a:spLocks noChangeArrowheads="1"/>
          </p:cNvSpPr>
          <p:nvPr/>
        </p:nvSpPr>
        <p:spPr bwMode="auto">
          <a:xfrm rot="2996294">
            <a:off x="2129632" y="2845593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9900"/>
              </a:solidFill>
            </a:endParaRPr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 rot="-2200286">
            <a:off x="2124075" y="4221163"/>
            <a:ext cx="115888" cy="303212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1680" name="Rectangle 16"/>
          <p:cNvSpPr>
            <a:spLocks noChangeArrowheads="1"/>
          </p:cNvSpPr>
          <p:nvPr/>
        </p:nvSpPr>
        <p:spPr bwMode="auto">
          <a:xfrm rot="2996294">
            <a:off x="3282157" y="4287043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06948"/>
            <a:ext cx="3581255" cy="381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4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4" grpId="0" animBg="1"/>
      <p:bldP spid="241678" grpId="0" animBg="1"/>
      <p:bldP spid="241679" grpId="0" animBg="1"/>
      <p:bldP spid="2416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0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539552" y="188640"/>
            <a:ext cx="7632848" cy="109614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Равносторонний треугольник</a:t>
            </a:r>
            <a:r>
              <a:rPr lang="ru-RU" sz="3600" b="1" kern="10" dirty="0">
                <a:solidFill>
                  <a:srgbClr val="CC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328086"/>
            <a:ext cx="3581255" cy="3812304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/>
        </p:nvSpPr>
        <p:spPr>
          <a:xfrm>
            <a:off x="827584" y="1772816"/>
            <a:ext cx="3168352" cy="3024336"/>
          </a:xfrm>
          <a:prstGeom prst="triangl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91073" y="1328086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06896" y="462142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В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95936" y="46077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С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827584" y="5418138"/>
            <a:ext cx="7489329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CC0099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latin typeface="Times New Roman" pitchFamily="18" charset="0"/>
              </a:rPr>
              <a:t>Все стороны равностороннего треугольника равны.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</a:rPr>
              <a:t>Все углы равностороннего треугольника равны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 rot="2996294">
            <a:off x="3219250" y="3233500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9900"/>
              </a:solidFill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 rot="-2200286">
            <a:off x="1554731" y="3133378"/>
            <a:ext cx="115888" cy="303212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rot="2996294">
            <a:off x="2345085" y="4651895"/>
            <a:ext cx="133350" cy="29051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2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1.</a:t>
            </a:r>
          </a:p>
        </p:txBody>
      </p:sp>
      <p:sp>
        <p:nvSpPr>
          <p:cNvPr id="2252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2528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227763" y="4797425"/>
          <a:ext cx="199707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609480" imgH="203040" progId="Equation.3">
                  <p:embed/>
                </p:oleObj>
              </mc:Choice>
              <mc:Fallback>
                <p:oleObj name="Формула" r:id="rId3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4797425"/>
                        <a:ext cx="199707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22050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Подсказка</a:t>
            </a: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5724525" y="328453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25293" name="AutoShape 1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93223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298" name="Text Box 18"/>
          <p:cNvSpPr txBox="1">
            <a:spLocks noChangeArrowheads="1"/>
          </p:cNvSpPr>
          <p:nvPr/>
        </p:nvSpPr>
        <p:spPr bwMode="auto">
          <a:xfrm>
            <a:off x="1476375" y="4581525"/>
            <a:ext cx="66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37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25301" name="Text Box 21"/>
          <p:cNvSpPr txBox="1">
            <a:spLocks noChangeArrowheads="1"/>
          </p:cNvSpPr>
          <p:nvPr/>
        </p:nvSpPr>
        <p:spPr bwMode="auto">
          <a:xfrm>
            <a:off x="179388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5302" name="Text Box 22"/>
          <p:cNvSpPr txBox="1">
            <a:spLocks noChangeArrowheads="1"/>
          </p:cNvSpPr>
          <p:nvPr/>
        </p:nvSpPr>
        <p:spPr bwMode="auto">
          <a:xfrm>
            <a:off x="5003800" y="17002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5003800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5308" name="AutoShape 28"/>
          <p:cNvSpPr>
            <a:spLocks noChangeArrowheads="1"/>
          </p:cNvSpPr>
          <p:nvPr/>
        </p:nvSpPr>
        <p:spPr bwMode="auto">
          <a:xfrm rot="51987810">
            <a:off x="1258888" y="4724400"/>
            <a:ext cx="219075" cy="42386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09" name="Rectangle 29"/>
          <p:cNvSpPr>
            <a:spLocks noChangeArrowheads="1"/>
          </p:cNvSpPr>
          <p:nvPr/>
        </p:nvSpPr>
        <p:spPr bwMode="auto">
          <a:xfrm>
            <a:off x="4716463" y="47974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10" name="AutoShape 30"/>
          <p:cNvSpPr>
            <a:spLocks noChangeArrowheads="1"/>
          </p:cNvSpPr>
          <p:nvPr/>
        </p:nvSpPr>
        <p:spPr bwMode="auto">
          <a:xfrm flipH="1">
            <a:off x="611188" y="2276475"/>
            <a:ext cx="4465637" cy="28813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318" name="Group 38"/>
          <p:cNvGrpSpPr>
            <a:grpSpLocks/>
          </p:cNvGrpSpPr>
          <p:nvPr/>
        </p:nvGrpSpPr>
        <p:grpSpPr bwMode="auto">
          <a:xfrm>
            <a:off x="900113" y="314325"/>
            <a:ext cx="7777162" cy="1171575"/>
            <a:chOff x="567" y="198"/>
            <a:chExt cx="4899" cy="738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25289" name="Rectangle 9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p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25314" name="Object 34"/>
            <p:cNvGraphicFramePr>
              <a:graphicFrameLocks noChangeAspect="1"/>
            </p:cNvGraphicFramePr>
            <p:nvPr/>
          </p:nvGraphicFramePr>
          <p:xfrm>
            <a:off x="1429" y="198"/>
            <a:ext cx="3175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Формула" r:id="rId6" imgW="1701720" imgH="228600" progId="Equation.3">
                    <p:embed/>
                  </p:oleObj>
                </mc:Choice>
                <mc:Fallback>
                  <p:oleObj name="Формула" r:id="rId6" imgW="1701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9" y="198"/>
                          <a:ext cx="3175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17" name="Object 37"/>
            <p:cNvGraphicFramePr>
              <a:graphicFrameLocks noChangeAspect="1"/>
            </p:cNvGraphicFramePr>
            <p:nvPr/>
          </p:nvGraphicFramePr>
          <p:xfrm>
            <a:off x="1519" y="572"/>
            <a:ext cx="499" cy="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Формула" r:id="rId8" imgW="253800" imgH="164880" progId="Equation.3">
                    <p:embed/>
                  </p:oleObj>
                </mc:Choice>
                <mc:Fallback>
                  <p:oleObj name="Формула" r:id="rId8" imgW="25380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572"/>
                          <a:ext cx="499" cy="3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322" name="AutoShape 42"/>
          <p:cNvSpPr>
            <a:spLocks noChangeArrowheads="1"/>
          </p:cNvSpPr>
          <p:nvPr/>
        </p:nvSpPr>
        <p:spPr bwMode="auto">
          <a:xfrm>
            <a:off x="3132138" y="5418138"/>
            <a:ext cx="4824412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прямоугольном  треугольнике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сумма острых углов равна 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</a:rPr>
              <a:t>90</a:t>
            </a:r>
            <a:r>
              <a:rPr lang="ru-RU" sz="3600" b="1" baseline="30000" dirty="0">
                <a:solidFill>
                  <a:srgbClr val="CC0000"/>
                </a:solidFill>
                <a:latin typeface="Times New Roman" pitchFamily="18" charset="0"/>
              </a:rPr>
              <a:t>0</a:t>
            </a:r>
            <a:r>
              <a:rPr lang="ru-RU" sz="2400" b="1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25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28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5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284"/>
                  </p:tgtEl>
                </p:cond>
              </p:nextCondLst>
            </p:seq>
          </p:childTnLst>
        </p:cTn>
      </p:par>
    </p:tnLst>
    <p:bldLst>
      <p:bldP spid="225292" grpId="0" animBg="1"/>
      <p:bldP spid="2253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2.</a:t>
            </a:r>
          </a:p>
        </p:txBody>
      </p:sp>
      <p:sp>
        <p:nvSpPr>
          <p:cNvPr id="23347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347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08400" y="5937250"/>
          <a:ext cx="36004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3" imgW="990360" imgH="203040" progId="Equation.3">
                  <p:embed/>
                </p:oleObj>
              </mc:Choice>
              <mc:Fallback>
                <p:oleObj name="Формула" r:id="rId3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937250"/>
                        <a:ext cx="360045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47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95963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33479" name="Rectangle 7"/>
          <p:cNvSpPr>
            <a:spLocks noChangeArrowheads="1"/>
          </p:cNvSpPr>
          <p:nvPr/>
        </p:nvSpPr>
        <p:spPr bwMode="auto">
          <a:xfrm>
            <a:off x="5795963" y="3573463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равнобедренного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250825" y="44370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2843213" y="162877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3484" name="Text Box 12"/>
          <p:cNvSpPr txBox="1">
            <a:spLocks noChangeArrowheads="1"/>
          </p:cNvSpPr>
          <p:nvPr/>
        </p:nvSpPr>
        <p:spPr bwMode="auto">
          <a:xfrm>
            <a:off x="5292725" y="43656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3486" name="Rectangle 14"/>
          <p:cNvSpPr>
            <a:spLocks noChangeArrowheads="1"/>
          </p:cNvSpPr>
          <p:nvPr/>
        </p:nvSpPr>
        <p:spPr bwMode="auto">
          <a:xfrm rot="8041634">
            <a:off x="2844006" y="2204244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3499" name="Group 27"/>
          <p:cNvGrpSpPr>
            <a:grpSpLocks/>
          </p:cNvGrpSpPr>
          <p:nvPr/>
        </p:nvGrpSpPr>
        <p:grpSpPr bwMode="auto">
          <a:xfrm>
            <a:off x="900113" y="314325"/>
            <a:ext cx="7777162" cy="1227138"/>
            <a:chOff x="567" y="198"/>
            <a:chExt cx="4899" cy="773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0"/>
          </a:gradFill>
        </p:grpSpPr>
        <p:sp>
          <p:nvSpPr>
            <p:cNvPr id="233489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p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33490" name="Object 18"/>
            <p:cNvGraphicFramePr>
              <a:graphicFrameLocks noChangeAspect="1"/>
            </p:cNvGraphicFramePr>
            <p:nvPr/>
          </p:nvGraphicFramePr>
          <p:xfrm>
            <a:off x="1435" y="198"/>
            <a:ext cx="3162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Формула" r:id="rId5" imgW="1688760" imgH="228600" progId="Equation.3">
                    <p:embed/>
                  </p:oleObj>
                </mc:Choice>
                <mc:Fallback>
                  <p:oleObj name="Формула" r:id="rId5" imgW="16887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5" y="198"/>
                          <a:ext cx="3162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3491" name="Object 19"/>
            <p:cNvGraphicFramePr>
              <a:graphicFrameLocks noChangeAspect="1"/>
            </p:cNvGraphicFramePr>
            <p:nvPr/>
          </p:nvGraphicFramePr>
          <p:xfrm>
            <a:off x="1474" y="572"/>
            <a:ext cx="1048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Формула" r:id="rId7" imgW="533160" imgH="203040" progId="Equation.3">
                    <p:embed/>
                  </p:oleObj>
                </mc:Choice>
                <mc:Fallback>
                  <p:oleObj name="Формула" r:id="rId7" imgW="533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572"/>
                          <a:ext cx="1048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3494" name="AutoShape 22"/>
          <p:cNvSpPr>
            <a:spLocks noChangeArrowheads="1"/>
          </p:cNvSpPr>
          <p:nvPr/>
        </p:nvSpPr>
        <p:spPr bwMode="auto">
          <a:xfrm>
            <a:off x="684213" y="2133600"/>
            <a:ext cx="4681537" cy="2376488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3495" name="Freeform 23"/>
          <p:cNvSpPr>
            <a:spLocks/>
          </p:cNvSpPr>
          <p:nvPr/>
        </p:nvSpPr>
        <p:spPr bwMode="auto">
          <a:xfrm>
            <a:off x="1835150" y="3141663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3496" name="Freeform 24"/>
          <p:cNvSpPr>
            <a:spLocks/>
          </p:cNvSpPr>
          <p:nvPr/>
        </p:nvSpPr>
        <p:spPr bwMode="auto">
          <a:xfrm>
            <a:off x="1908175" y="3141663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3497" name="Freeform 25"/>
          <p:cNvSpPr>
            <a:spLocks/>
          </p:cNvSpPr>
          <p:nvPr/>
        </p:nvSpPr>
        <p:spPr bwMode="auto">
          <a:xfrm>
            <a:off x="3990975" y="3116263"/>
            <a:ext cx="161925" cy="292100"/>
          </a:xfrm>
          <a:custGeom>
            <a:avLst/>
            <a:gdLst>
              <a:gd name="T0" fmla="*/ 99 w 99"/>
              <a:gd name="T1" fmla="*/ 0 h 184"/>
              <a:gd name="T2" fmla="*/ 0 w 99"/>
              <a:gd name="T3" fmla="*/ 184 h 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3498" name="Freeform 26"/>
          <p:cNvSpPr>
            <a:spLocks/>
          </p:cNvSpPr>
          <p:nvPr/>
        </p:nvSpPr>
        <p:spPr bwMode="auto">
          <a:xfrm>
            <a:off x="4067175" y="3141663"/>
            <a:ext cx="157163" cy="279400"/>
          </a:xfrm>
          <a:custGeom>
            <a:avLst/>
            <a:gdLst>
              <a:gd name="T0" fmla="*/ 96 w 96"/>
              <a:gd name="T1" fmla="*/ 0 h 176"/>
              <a:gd name="T2" fmla="*/ 0 w 96"/>
              <a:gd name="T3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3500" name="Rectangle 28"/>
          <p:cNvSpPr>
            <a:spLocks noChangeArrowheads="1"/>
          </p:cNvSpPr>
          <p:nvPr/>
        </p:nvSpPr>
        <p:spPr bwMode="auto">
          <a:xfrm>
            <a:off x="5795963" y="2349500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Равнобедренный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</a:t>
            </a:r>
          </a:p>
          <a:p>
            <a:pPr algn="ctr"/>
            <a:endParaRPr lang="ru-RU" dirty="0"/>
          </a:p>
        </p:txBody>
      </p:sp>
      <p:sp>
        <p:nvSpPr>
          <p:cNvPr id="233501" name="AutoShape 2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2924175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3502" name="Rectangle 30"/>
          <p:cNvSpPr>
            <a:spLocks noChangeArrowheads="1"/>
          </p:cNvSpPr>
          <p:nvPr/>
        </p:nvSpPr>
        <p:spPr bwMode="auto">
          <a:xfrm>
            <a:off x="5795963" y="4797425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Свойство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прямоугольного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33503" name="AutoShape 3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4149725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3521" name="AutoShape 4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5516563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3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3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3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3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47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34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476"/>
                  </p:tgtEl>
                </p:cond>
              </p:nextCondLst>
            </p:seq>
          </p:childTnLst>
        </p:cTn>
      </p:par>
    </p:tnLst>
    <p:bldLst>
      <p:bldP spid="233479" grpId="0" animBg="1"/>
      <p:bldP spid="233500" grpId="0" animBg="1"/>
      <p:bldP spid="23350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3.</a:t>
            </a:r>
          </a:p>
        </p:txBody>
      </p:sp>
      <p:sp>
        <p:nvSpPr>
          <p:cNvPr id="23450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450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276600" y="5805488"/>
          <a:ext cx="4681538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3" imgW="1244520" imgH="228600" progId="Equation.3">
                  <p:embed/>
                </p:oleObj>
              </mc:Choice>
              <mc:Fallback>
                <p:oleObj name="Формула" r:id="rId3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805488"/>
                        <a:ext cx="4681538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0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22050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5724525" y="328453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3450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93223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4140200" y="52292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4508" name="Text Box 12"/>
          <p:cNvSpPr txBox="1">
            <a:spLocks noChangeArrowheads="1"/>
          </p:cNvSpPr>
          <p:nvPr/>
        </p:nvSpPr>
        <p:spPr bwMode="auto">
          <a:xfrm>
            <a:off x="900113" y="52292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1403350" y="5013325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4519" name="Group 23"/>
          <p:cNvGrpSpPr>
            <a:grpSpLocks/>
          </p:cNvGrpSpPr>
          <p:nvPr/>
        </p:nvGrpSpPr>
        <p:grpSpPr bwMode="auto">
          <a:xfrm>
            <a:off x="900113" y="333375"/>
            <a:ext cx="7777162" cy="1208088"/>
            <a:chOff x="567" y="210"/>
            <a:chExt cx="4899" cy="761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34513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p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34514" name="Object 18"/>
            <p:cNvGraphicFramePr>
              <a:graphicFrameLocks noChangeAspect="1"/>
            </p:cNvGraphicFramePr>
            <p:nvPr/>
          </p:nvGraphicFramePr>
          <p:xfrm>
            <a:off x="1338" y="210"/>
            <a:ext cx="3765" cy="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Формула" r:id="rId6" imgW="2006280" imgH="228600" progId="Equation.3">
                    <p:embed/>
                  </p:oleObj>
                </mc:Choice>
                <mc:Fallback>
                  <p:oleObj name="Формула" r:id="rId6" imgW="2006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210"/>
                          <a:ext cx="3765" cy="4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4515" name="Object 19"/>
            <p:cNvGraphicFramePr>
              <a:graphicFrameLocks noChangeAspect="1"/>
            </p:cNvGraphicFramePr>
            <p:nvPr/>
          </p:nvGraphicFramePr>
          <p:xfrm>
            <a:off x="1565" y="572"/>
            <a:ext cx="1023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Формула" r:id="rId8" imgW="520560" imgH="203040" progId="Equation.3">
                    <p:embed/>
                  </p:oleObj>
                </mc:Choice>
                <mc:Fallback>
                  <p:oleObj name="Формула" r:id="rId8" imgW="520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" y="572"/>
                          <a:ext cx="1023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4518" name="AutoShape 22"/>
          <p:cNvSpPr>
            <a:spLocks noChangeArrowheads="1"/>
          </p:cNvSpPr>
          <p:nvPr/>
        </p:nvSpPr>
        <p:spPr bwMode="auto">
          <a:xfrm>
            <a:off x="1403350" y="1844675"/>
            <a:ext cx="2735263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2987675" y="46529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009900"/>
                </a:solidFill>
                <a:latin typeface="Times New Roman" pitchFamily="18" charset="0"/>
              </a:rPr>
              <a:t>2х</a:t>
            </a:r>
          </a:p>
        </p:txBody>
      </p:sp>
      <p:sp>
        <p:nvSpPr>
          <p:cNvPr id="234521" name="Text Box 25"/>
          <p:cNvSpPr txBox="1">
            <a:spLocks noChangeArrowheads="1"/>
          </p:cNvSpPr>
          <p:nvPr/>
        </p:nvSpPr>
        <p:spPr bwMode="auto">
          <a:xfrm>
            <a:off x="1547813" y="2420938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0099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34522" name="AutoShape 26"/>
          <p:cNvSpPr>
            <a:spLocks noChangeArrowheads="1"/>
          </p:cNvSpPr>
          <p:nvPr/>
        </p:nvSpPr>
        <p:spPr bwMode="auto">
          <a:xfrm rot="36589937">
            <a:off x="1523206" y="23010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4523" name="AutoShape 27"/>
          <p:cNvSpPr>
            <a:spLocks noChangeArrowheads="1"/>
          </p:cNvSpPr>
          <p:nvPr/>
        </p:nvSpPr>
        <p:spPr bwMode="auto">
          <a:xfrm rot="45316857">
            <a:off x="3779838" y="5084763"/>
            <a:ext cx="115887" cy="290512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4524" name="AutoShape 28"/>
          <p:cNvSpPr>
            <a:spLocks noChangeArrowheads="1"/>
          </p:cNvSpPr>
          <p:nvPr/>
        </p:nvSpPr>
        <p:spPr bwMode="auto">
          <a:xfrm rot="45316857">
            <a:off x="3563938" y="4868863"/>
            <a:ext cx="188912" cy="506412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1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4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4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3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4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3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3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50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4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3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500"/>
                  </p:tgtEl>
                </p:cond>
              </p:nextCondLst>
            </p:seq>
          </p:childTnLst>
        </p:cTn>
      </p:par>
    </p:tnLst>
    <p:bldLst>
      <p:bldP spid="234503" grpId="0" animBg="1"/>
      <p:bldP spid="234520" grpId="0"/>
      <p:bldP spid="234521" grpId="0"/>
      <p:bldP spid="234522" grpId="0" animBg="1"/>
      <p:bldP spid="234523" grpId="0" animBg="1"/>
      <p:bldP spid="2345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4.</a:t>
            </a:r>
          </a:p>
        </p:txBody>
      </p:sp>
      <p:sp>
        <p:nvSpPr>
          <p:cNvPr id="2355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552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787900" y="5876925"/>
          <a:ext cx="1890713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3" imgW="469800" imgH="177480" progId="Equation.3">
                  <p:embed/>
                </p:oleObj>
              </mc:Choice>
              <mc:Fallback>
                <p:oleObj name="Формула" r:id="rId3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876925"/>
                        <a:ext cx="1890713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22050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5724525" y="328453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35528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93223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971550" y="14843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5530" name="Text Box 10"/>
          <p:cNvSpPr txBox="1">
            <a:spLocks noChangeArrowheads="1"/>
          </p:cNvSpPr>
          <p:nvPr/>
        </p:nvSpPr>
        <p:spPr bwMode="auto">
          <a:xfrm>
            <a:off x="4140200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5531" name="Text Box 11"/>
          <p:cNvSpPr txBox="1">
            <a:spLocks noChangeArrowheads="1"/>
          </p:cNvSpPr>
          <p:nvPr/>
        </p:nvSpPr>
        <p:spPr bwMode="auto">
          <a:xfrm>
            <a:off x="900113" y="515778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1403350" y="5013325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533" name="Group 13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35534" name="Rectangle 14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p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35535" name="Object 15"/>
            <p:cNvGraphicFramePr>
              <a:graphicFrameLocks noChangeAspect="1"/>
            </p:cNvGraphicFramePr>
            <p:nvPr/>
          </p:nvGraphicFramePr>
          <p:xfrm>
            <a:off x="1338" y="229"/>
            <a:ext cx="3765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Формула" r:id="rId6" imgW="2197080" imgH="228600" progId="Equation.3">
                    <p:embed/>
                  </p:oleObj>
                </mc:Choice>
                <mc:Fallback>
                  <p:oleObj name="Формула" r:id="rId6" imgW="2197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229"/>
                          <a:ext cx="3765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36" name="Object 16"/>
            <p:cNvGraphicFramePr>
              <a:graphicFrameLocks noChangeAspect="1"/>
            </p:cNvGraphicFramePr>
            <p:nvPr/>
          </p:nvGraphicFramePr>
          <p:xfrm>
            <a:off x="1826" y="609"/>
            <a:ext cx="499" cy="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Формула" r:id="rId8" imgW="253800" imgH="164880" progId="Equation.3">
                    <p:embed/>
                  </p:oleObj>
                </mc:Choice>
                <mc:Fallback>
                  <p:oleObj name="Формула" r:id="rId8" imgW="25380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609"/>
                          <a:ext cx="499" cy="3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538" name="AutoShape 18"/>
          <p:cNvSpPr>
            <a:spLocks noChangeArrowheads="1"/>
          </p:cNvSpPr>
          <p:nvPr/>
        </p:nvSpPr>
        <p:spPr bwMode="auto">
          <a:xfrm>
            <a:off x="1403350" y="1844675"/>
            <a:ext cx="2735263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>
            <a:off x="1403350" y="2586038"/>
            <a:ext cx="66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35541" name="AutoShape 21"/>
          <p:cNvSpPr>
            <a:spLocks noChangeArrowheads="1"/>
          </p:cNvSpPr>
          <p:nvPr/>
        </p:nvSpPr>
        <p:spPr bwMode="auto">
          <a:xfrm rot="36589937">
            <a:off x="1523206" y="23010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44" name="Text Box 24"/>
          <p:cNvSpPr txBox="1">
            <a:spLocks noChangeArrowheads="1"/>
          </p:cNvSpPr>
          <p:nvPr/>
        </p:nvSpPr>
        <p:spPr bwMode="auto">
          <a:xfrm>
            <a:off x="2484438" y="48688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235545" name="Freeform 25"/>
          <p:cNvSpPr>
            <a:spLocks/>
          </p:cNvSpPr>
          <p:nvPr/>
        </p:nvSpPr>
        <p:spPr bwMode="auto">
          <a:xfrm rot="13263676">
            <a:off x="1331913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46" name="Freeform 26"/>
          <p:cNvSpPr>
            <a:spLocks/>
          </p:cNvSpPr>
          <p:nvPr/>
        </p:nvSpPr>
        <p:spPr bwMode="auto">
          <a:xfrm rot="13263676">
            <a:off x="1403350" y="15573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01 -0.00254 L 1.66667E-6 -2.13873E-6 " pathEditMode="relative" rAng="0" ptsTypes="AA">
                                      <p:cBhvr>
                                        <p:cTn id="34" dur="2000" spd="-100000" fill="hold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3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52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5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524"/>
                  </p:tgtEl>
                </p:cond>
              </p:nextCondLst>
            </p:seq>
          </p:childTnLst>
        </p:cTn>
      </p:par>
    </p:tnLst>
    <p:bldLst>
      <p:bldP spid="235527" grpId="0" animBg="1"/>
      <p:bldP spid="235545" grpId="0" animBg="1"/>
      <p:bldP spid="235545" grpId="1" animBg="1"/>
      <p:bldP spid="235545" grpId="2" animBg="1"/>
      <p:bldP spid="235545" grpId="3" animBg="1"/>
      <p:bldP spid="235545" grpId="4" animBg="1"/>
      <p:bldP spid="235546" grpId="0" animBg="1"/>
      <p:bldP spid="235546" grpId="1" animBg="1"/>
      <p:bldP spid="235546" grpId="2" animBg="1"/>
      <p:bldP spid="235546" grpId="3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11.</a:t>
            </a:r>
          </a:p>
        </p:txBody>
      </p:sp>
      <p:sp>
        <p:nvSpPr>
          <p:cNvPr id="24986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4986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79838" y="5661025"/>
          <a:ext cx="34559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Формула" r:id="rId3" imgW="863280" imgH="228600" progId="Equation.3">
                  <p:embed/>
                </p:oleObj>
              </mc:Choice>
              <mc:Fallback>
                <p:oleObj name="Формула" r:id="rId3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661025"/>
                        <a:ext cx="34559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4427538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49864" name="Text Box 8"/>
          <p:cNvSpPr txBox="1">
            <a:spLocks noChangeArrowheads="1"/>
          </p:cNvSpPr>
          <p:nvPr/>
        </p:nvSpPr>
        <p:spPr bwMode="auto">
          <a:xfrm>
            <a:off x="8316913" y="47974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4284663" y="4508500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9866" name="Rectangle 10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 dirty="0">
                <a:latin typeface="Times New Roman" pitchFamily="18" charset="0"/>
              </a:rPr>
              <a:t>Найти углы треугольника. </a:t>
            </a:r>
            <a:endParaRPr lang="en-US" sz="3600" b="1" i="1" dirty="0">
              <a:latin typeface="Times New Roman" pitchFamily="18" charset="0"/>
            </a:endParaRPr>
          </a:p>
        </p:txBody>
      </p:sp>
      <p:sp>
        <p:nvSpPr>
          <p:cNvPr id="249868" name="Text Box 12"/>
          <p:cNvSpPr txBox="1">
            <a:spLocks noChangeArrowheads="1"/>
          </p:cNvSpPr>
          <p:nvPr/>
        </p:nvSpPr>
        <p:spPr bwMode="auto">
          <a:xfrm rot="-24063629">
            <a:off x="1881188" y="28082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15,2</a:t>
            </a:r>
            <a:r>
              <a:rPr lang="ru-RU" sz="2800" b="1">
                <a:latin typeface="Times New Roman" pitchFamily="18" charset="0"/>
              </a:rPr>
              <a:t>см</a:t>
            </a:r>
          </a:p>
        </p:txBody>
      </p:sp>
      <p:sp>
        <p:nvSpPr>
          <p:cNvPr id="249871" name="Freeform 15"/>
          <p:cNvSpPr>
            <a:spLocks/>
          </p:cNvSpPr>
          <p:nvPr/>
        </p:nvSpPr>
        <p:spPr bwMode="auto">
          <a:xfrm>
            <a:off x="4645025" y="1755775"/>
            <a:ext cx="1588" cy="3121025"/>
          </a:xfrm>
          <a:custGeom>
            <a:avLst/>
            <a:gdLst>
              <a:gd name="T0" fmla="*/ 0 w 1"/>
              <a:gd name="T1" fmla="*/ 0 h 1966"/>
              <a:gd name="T2" fmla="*/ 0 w 1"/>
              <a:gd name="T3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966">
                <a:moveTo>
                  <a:pt x="0" y="0"/>
                </a:moveTo>
                <a:lnTo>
                  <a:pt x="0" y="1966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6" name="AutoShape 20"/>
          <p:cNvSpPr>
            <a:spLocks noChangeArrowheads="1"/>
          </p:cNvSpPr>
          <p:nvPr/>
        </p:nvSpPr>
        <p:spPr bwMode="auto">
          <a:xfrm>
            <a:off x="971550" y="1773238"/>
            <a:ext cx="7345363" cy="3097212"/>
          </a:xfrm>
          <a:prstGeom prst="triangle">
            <a:avLst>
              <a:gd name="adj" fmla="val 50000"/>
            </a:avLst>
          </a:prstGeom>
          <a:noFill/>
          <a:ln w="539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9877" name="Text Box 21"/>
          <p:cNvSpPr txBox="1">
            <a:spLocks noChangeArrowheads="1"/>
          </p:cNvSpPr>
          <p:nvPr/>
        </p:nvSpPr>
        <p:spPr bwMode="auto">
          <a:xfrm>
            <a:off x="4427538" y="48688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49878" name="Freeform 22"/>
          <p:cNvSpPr>
            <a:spLocks/>
          </p:cNvSpPr>
          <p:nvPr/>
        </p:nvSpPr>
        <p:spPr bwMode="auto">
          <a:xfrm>
            <a:off x="2627313" y="32131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79" name="Freeform 23"/>
          <p:cNvSpPr>
            <a:spLocks/>
          </p:cNvSpPr>
          <p:nvPr/>
        </p:nvSpPr>
        <p:spPr bwMode="auto">
          <a:xfrm>
            <a:off x="2700338" y="3213100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80" name="Freeform 24"/>
          <p:cNvSpPr>
            <a:spLocks/>
          </p:cNvSpPr>
          <p:nvPr/>
        </p:nvSpPr>
        <p:spPr bwMode="auto">
          <a:xfrm>
            <a:off x="6367463" y="3187700"/>
            <a:ext cx="161925" cy="292100"/>
          </a:xfrm>
          <a:custGeom>
            <a:avLst/>
            <a:gdLst>
              <a:gd name="T0" fmla="*/ 99 w 99"/>
              <a:gd name="T1" fmla="*/ 0 h 184"/>
              <a:gd name="T2" fmla="*/ 0 w 99"/>
              <a:gd name="T3" fmla="*/ 184 h 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81" name="Freeform 25"/>
          <p:cNvSpPr>
            <a:spLocks/>
          </p:cNvSpPr>
          <p:nvPr/>
        </p:nvSpPr>
        <p:spPr bwMode="auto">
          <a:xfrm>
            <a:off x="6443663" y="3213100"/>
            <a:ext cx="157162" cy="279400"/>
          </a:xfrm>
          <a:custGeom>
            <a:avLst/>
            <a:gdLst>
              <a:gd name="T0" fmla="*/ 96 w 96"/>
              <a:gd name="T1" fmla="*/ 0 h 176"/>
              <a:gd name="T2" fmla="*/ 0 w 96"/>
              <a:gd name="T3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882" name="Text Box 26"/>
          <p:cNvSpPr txBox="1">
            <a:spLocks noChangeArrowheads="1"/>
          </p:cNvSpPr>
          <p:nvPr/>
        </p:nvSpPr>
        <p:spPr bwMode="auto">
          <a:xfrm rot="16200000">
            <a:off x="3752057" y="3024981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7,6см</a:t>
            </a:r>
          </a:p>
        </p:txBody>
      </p:sp>
    </p:spTree>
    <p:extLst>
      <p:ext uri="{BB962C8B-B14F-4D97-AF65-F5344CB8AC3E}">
        <p14:creationId xmlns:p14="http://schemas.microsoft.com/office/powerpoint/2010/main" val="215879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98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86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WordArt 2"/>
          <p:cNvSpPr>
            <a:spLocks noChangeArrowheads="1" noChangeShapeType="1" noTextEdit="1"/>
          </p:cNvSpPr>
          <p:nvPr/>
        </p:nvSpPr>
        <p:spPr bwMode="auto">
          <a:xfrm>
            <a:off x="250824" y="260350"/>
            <a:ext cx="7777559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Прямоугольный</a:t>
            </a:r>
            <a:r>
              <a:rPr lang="ru-RU" sz="3600" b="1" kern="10" dirty="0">
                <a:gradFill rotWithShape="1">
                  <a:gsLst>
                    <a:gs pos="0">
                      <a:srgbClr val="FF6565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треугольник.</a:t>
            </a:r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4787900" y="594995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12678" name="Text Box 38"/>
          <p:cNvSpPr txBox="1">
            <a:spLocks noChangeArrowheads="1"/>
          </p:cNvSpPr>
          <p:nvPr/>
        </p:nvSpPr>
        <p:spPr bwMode="auto">
          <a:xfrm>
            <a:off x="971550" y="594995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12679" name="Text Box 39"/>
          <p:cNvSpPr txBox="1">
            <a:spLocks noChangeArrowheads="1"/>
          </p:cNvSpPr>
          <p:nvPr/>
        </p:nvSpPr>
        <p:spPr bwMode="auto">
          <a:xfrm>
            <a:off x="2051050" y="6021388"/>
            <a:ext cx="1481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 rot="16200000">
            <a:off x="346075" y="3838576"/>
            <a:ext cx="1481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 rot="3078051">
            <a:off x="1979613" y="3500437"/>
            <a:ext cx="2833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Г и п о т е н у з а</a:t>
            </a:r>
          </a:p>
        </p:txBody>
      </p:sp>
      <p:sp>
        <p:nvSpPr>
          <p:cNvPr id="112682" name="Rectangle 42"/>
          <p:cNvSpPr>
            <a:spLocks noChangeArrowheads="1"/>
          </p:cNvSpPr>
          <p:nvPr/>
        </p:nvSpPr>
        <p:spPr bwMode="auto">
          <a:xfrm>
            <a:off x="1331913" y="56610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83" name="AutoShape 43"/>
          <p:cNvSpPr>
            <a:spLocks noChangeArrowheads="1"/>
          </p:cNvSpPr>
          <p:nvPr/>
        </p:nvSpPr>
        <p:spPr bwMode="auto">
          <a:xfrm>
            <a:off x="1331913" y="1844675"/>
            <a:ext cx="3529012" cy="41767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414" y="1196752"/>
            <a:ext cx="32575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1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5.</a:t>
            </a:r>
          </a:p>
        </p:txBody>
      </p:sp>
      <p:sp>
        <p:nvSpPr>
          <p:cNvPr id="2365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65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995738" y="5884863"/>
          <a:ext cx="22320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3" imgW="596880" imgH="203040" progId="Equation.3">
                  <p:embed/>
                </p:oleObj>
              </mc:Choice>
              <mc:Fallback>
                <p:oleObj name="Формула" r:id="rId3" imgW="596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884863"/>
                        <a:ext cx="223202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6287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5724525" y="4005263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36552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652963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3851275" y="53006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6554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971550" y="53006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1403350" y="5013325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6573" name="Group 29"/>
          <p:cNvGrpSpPr>
            <a:grpSpLocks/>
          </p:cNvGrpSpPr>
          <p:nvPr/>
        </p:nvGrpSpPr>
        <p:grpSpPr bwMode="auto">
          <a:xfrm>
            <a:off x="900113" y="333375"/>
            <a:ext cx="7777162" cy="1168400"/>
            <a:chOff x="567" y="210"/>
            <a:chExt cx="4899" cy="73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36558" name="Rectangle 14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p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36559" name="Object 15"/>
            <p:cNvGraphicFramePr>
              <a:graphicFrameLocks noChangeAspect="1"/>
            </p:cNvGraphicFramePr>
            <p:nvPr/>
          </p:nvGraphicFramePr>
          <p:xfrm>
            <a:off x="1338" y="210"/>
            <a:ext cx="3765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Формула" r:id="rId6" imgW="2527200" imgH="228600" progId="Equation.3">
                    <p:embed/>
                  </p:oleObj>
                </mc:Choice>
                <mc:Fallback>
                  <p:oleObj name="Формула" r:id="rId6" imgW="25272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210"/>
                          <a:ext cx="3765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560" name="Object 16"/>
            <p:cNvGraphicFramePr>
              <a:graphicFrameLocks noChangeAspect="1"/>
            </p:cNvGraphicFramePr>
            <p:nvPr/>
          </p:nvGraphicFramePr>
          <p:xfrm>
            <a:off x="1814" y="597"/>
            <a:ext cx="524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Формула" r:id="rId8" imgW="266400" imgH="177480" progId="Equation.3">
                    <p:embed/>
                  </p:oleObj>
                </mc:Choice>
                <mc:Fallback>
                  <p:oleObj name="Формула" r:id="rId8" imgW="2664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4" y="597"/>
                          <a:ext cx="524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6562" name="AutoShape 18"/>
          <p:cNvSpPr>
            <a:spLocks noChangeArrowheads="1"/>
          </p:cNvSpPr>
          <p:nvPr/>
        </p:nvSpPr>
        <p:spPr bwMode="auto">
          <a:xfrm>
            <a:off x="1403350" y="1844675"/>
            <a:ext cx="2735263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63" name="Text Box 19"/>
          <p:cNvSpPr txBox="1">
            <a:spLocks noChangeArrowheads="1"/>
          </p:cNvSpPr>
          <p:nvPr/>
        </p:nvSpPr>
        <p:spPr bwMode="auto">
          <a:xfrm>
            <a:off x="4067175" y="4581525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120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36564" name="AutoShape 20"/>
          <p:cNvSpPr>
            <a:spLocks noChangeArrowheads="1"/>
          </p:cNvSpPr>
          <p:nvPr/>
        </p:nvSpPr>
        <p:spPr bwMode="auto">
          <a:xfrm rot="50297395">
            <a:off x="4102894" y="4906169"/>
            <a:ext cx="249238" cy="4635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66" name="Freeform 22"/>
          <p:cNvSpPr>
            <a:spLocks/>
          </p:cNvSpPr>
          <p:nvPr/>
        </p:nvSpPr>
        <p:spPr bwMode="auto">
          <a:xfrm rot="13263676">
            <a:off x="1403350" y="4581525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6567" name="Freeform 23"/>
          <p:cNvSpPr>
            <a:spLocks/>
          </p:cNvSpPr>
          <p:nvPr/>
        </p:nvSpPr>
        <p:spPr bwMode="auto">
          <a:xfrm rot="13263676">
            <a:off x="1403350" y="15573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6568" name="Freeform 24"/>
          <p:cNvSpPr>
            <a:spLocks/>
          </p:cNvSpPr>
          <p:nvPr/>
        </p:nvSpPr>
        <p:spPr bwMode="auto">
          <a:xfrm>
            <a:off x="1476375" y="5373688"/>
            <a:ext cx="5181600" cy="1587"/>
          </a:xfrm>
          <a:custGeom>
            <a:avLst/>
            <a:gdLst>
              <a:gd name="T0" fmla="*/ 0 w 3264"/>
              <a:gd name="T1" fmla="*/ 0 h 1"/>
              <a:gd name="T2" fmla="*/ 3264 w 326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64" h="1">
                <a:moveTo>
                  <a:pt x="0" y="0"/>
                </a:moveTo>
                <a:lnTo>
                  <a:pt x="3264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 rot="3152935">
            <a:off x="2761457" y="3294856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13</a:t>
            </a:r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5724525" y="2708275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Внешний угол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</a:t>
            </a:r>
            <a:endParaRPr lang="ru-RU" dirty="0"/>
          </a:p>
        </p:txBody>
      </p:sp>
      <p:sp>
        <p:nvSpPr>
          <p:cNvPr id="236571" name="AutoShape 2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355975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72" name="Text Box 28"/>
          <p:cNvSpPr txBox="1">
            <a:spLocks noChangeArrowheads="1"/>
          </p:cNvSpPr>
          <p:nvPr/>
        </p:nvSpPr>
        <p:spPr bwMode="auto">
          <a:xfrm>
            <a:off x="5940425" y="537368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0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65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6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5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36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48"/>
                  </p:tgtEl>
                </p:cond>
              </p:nextCondLst>
            </p:seq>
          </p:childTnLst>
        </p:cTn>
      </p:par>
    </p:tnLst>
    <p:bldLst>
      <p:bldP spid="236551" grpId="0" animBg="1"/>
      <p:bldP spid="236566" grpId="0" animBg="1"/>
      <p:bldP spid="236566" grpId="1" animBg="1"/>
      <p:bldP spid="236566" grpId="2" animBg="1"/>
      <p:bldP spid="236566" grpId="3" animBg="1"/>
      <p:bldP spid="236567" grpId="0" animBg="1"/>
      <p:bldP spid="236567" grpId="1" animBg="1"/>
      <p:bldP spid="236567" grpId="2" animBg="1"/>
      <p:bldP spid="236567" grpId="3" animBg="1"/>
      <p:bldP spid="23657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12.</a:t>
            </a:r>
          </a:p>
        </p:txBody>
      </p:sp>
      <p:sp>
        <p:nvSpPr>
          <p:cNvPr id="2508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5088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924300" y="5805488"/>
          <a:ext cx="26638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Формула" r:id="rId3" imgW="672840" imgH="177480" progId="Equation.3">
                  <p:embed/>
                </p:oleObj>
              </mc:Choice>
              <mc:Fallback>
                <p:oleObj name="Формула" r:id="rId3" imgW="6728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805488"/>
                        <a:ext cx="26638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6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50887" name="Text Box 7"/>
          <p:cNvSpPr txBox="1">
            <a:spLocks noChangeArrowheads="1"/>
          </p:cNvSpPr>
          <p:nvPr/>
        </p:nvSpPr>
        <p:spPr bwMode="auto">
          <a:xfrm>
            <a:off x="4500563" y="2133600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50888" name="Text Box 8"/>
          <p:cNvSpPr txBox="1">
            <a:spLocks noChangeArrowheads="1"/>
          </p:cNvSpPr>
          <p:nvPr/>
        </p:nvSpPr>
        <p:spPr bwMode="auto">
          <a:xfrm>
            <a:off x="8316913" y="47974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 rot="1960538">
            <a:off x="2484438" y="141287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0890" name="Rectangle 10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Найти:</a:t>
            </a:r>
            <a:r>
              <a:rPr lang="en-US" sz="3200" b="1">
                <a:latin typeface="Times New Roman" pitchFamily="18" charset="0"/>
              </a:rPr>
              <a:t>  </a:t>
            </a:r>
            <a:r>
              <a:rPr lang="en-US" sz="3200" b="1" i="1">
                <a:latin typeface="Times New Roman" pitchFamily="18" charset="0"/>
              </a:rPr>
              <a:t>AH</a:t>
            </a:r>
            <a:r>
              <a:rPr lang="ru-RU" sz="3200" b="1">
                <a:latin typeface="Times New Roman" pitchFamily="18" charset="0"/>
              </a:rPr>
              <a:t> </a:t>
            </a:r>
            <a:endParaRPr lang="en-US" sz="3600" b="1" i="1">
              <a:latin typeface="Times New Roman" pitchFamily="18" charset="0"/>
            </a:endParaRPr>
          </a:p>
        </p:txBody>
      </p:sp>
      <p:sp>
        <p:nvSpPr>
          <p:cNvPr id="250892" name="Freeform 12"/>
          <p:cNvSpPr>
            <a:spLocks/>
          </p:cNvSpPr>
          <p:nvPr/>
        </p:nvSpPr>
        <p:spPr bwMode="auto">
          <a:xfrm>
            <a:off x="1058863" y="1538288"/>
            <a:ext cx="1828800" cy="3279775"/>
          </a:xfrm>
          <a:custGeom>
            <a:avLst/>
            <a:gdLst>
              <a:gd name="T0" fmla="*/ 1152 w 1152"/>
              <a:gd name="T1" fmla="*/ 0 h 2066"/>
              <a:gd name="T2" fmla="*/ 0 w 1152"/>
              <a:gd name="T3" fmla="*/ 2066 h 206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52" h="2066">
                <a:moveTo>
                  <a:pt x="1152" y="0"/>
                </a:moveTo>
                <a:lnTo>
                  <a:pt x="0" y="2066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4" name="AutoShape 14"/>
          <p:cNvSpPr>
            <a:spLocks noChangeArrowheads="1"/>
          </p:cNvSpPr>
          <p:nvPr/>
        </p:nvSpPr>
        <p:spPr bwMode="auto">
          <a:xfrm>
            <a:off x="1116013" y="2636838"/>
            <a:ext cx="7200900" cy="2160587"/>
          </a:xfrm>
          <a:prstGeom prst="triangle">
            <a:avLst>
              <a:gd name="adj" fmla="val 50000"/>
            </a:avLst>
          </a:prstGeom>
          <a:noFill/>
          <a:ln w="539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0895" name="Text Box 15"/>
          <p:cNvSpPr txBox="1">
            <a:spLocks noChangeArrowheads="1"/>
          </p:cNvSpPr>
          <p:nvPr/>
        </p:nvSpPr>
        <p:spPr bwMode="auto">
          <a:xfrm>
            <a:off x="2771775" y="1052513"/>
            <a:ext cx="460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H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50896" name="Freeform 16"/>
          <p:cNvSpPr>
            <a:spLocks/>
          </p:cNvSpPr>
          <p:nvPr/>
        </p:nvSpPr>
        <p:spPr bwMode="auto">
          <a:xfrm>
            <a:off x="2986088" y="3500438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7" name="Freeform 17"/>
          <p:cNvSpPr>
            <a:spLocks/>
          </p:cNvSpPr>
          <p:nvPr/>
        </p:nvSpPr>
        <p:spPr bwMode="auto">
          <a:xfrm>
            <a:off x="3059113" y="3500438"/>
            <a:ext cx="114300" cy="250825"/>
          </a:xfrm>
          <a:custGeom>
            <a:avLst/>
            <a:gdLst>
              <a:gd name="T0" fmla="*/ 0 w 72"/>
              <a:gd name="T1" fmla="*/ 0 h 158"/>
              <a:gd name="T2" fmla="*/ 72 w 72"/>
              <a:gd name="T3" fmla="*/ 158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8" name="Freeform 18"/>
          <p:cNvSpPr>
            <a:spLocks/>
          </p:cNvSpPr>
          <p:nvPr/>
        </p:nvSpPr>
        <p:spPr bwMode="auto">
          <a:xfrm>
            <a:off x="6224588" y="3475038"/>
            <a:ext cx="161925" cy="292100"/>
          </a:xfrm>
          <a:custGeom>
            <a:avLst/>
            <a:gdLst>
              <a:gd name="T0" fmla="*/ 99 w 99"/>
              <a:gd name="T1" fmla="*/ 0 h 184"/>
              <a:gd name="T2" fmla="*/ 0 w 99"/>
              <a:gd name="T3" fmla="*/ 184 h 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899" name="Freeform 19"/>
          <p:cNvSpPr>
            <a:spLocks/>
          </p:cNvSpPr>
          <p:nvPr/>
        </p:nvSpPr>
        <p:spPr bwMode="auto">
          <a:xfrm>
            <a:off x="6300788" y="3500438"/>
            <a:ext cx="157162" cy="279400"/>
          </a:xfrm>
          <a:custGeom>
            <a:avLst/>
            <a:gdLst>
              <a:gd name="T0" fmla="*/ 96 w 96"/>
              <a:gd name="T1" fmla="*/ 0 h 176"/>
              <a:gd name="T2" fmla="*/ 0 w 96"/>
              <a:gd name="T3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900" name="Text Box 20"/>
          <p:cNvSpPr txBox="1">
            <a:spLocks noChangeArrowheads="1"/>
          </p:cNvSpPr>
          <p:nvPr/>
        </p:nvSpPr>
        <p:spPr bwMode="auto">
          <a:xfrm>
            <a:off x="4211638" y="47244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r>
              <a:rPr lang="ru-RU" sz="2800" b="1">
                <a:latin typeface="Times New Roman" pitchFamily="18" charset="0"/>
              </a:rPr>
              <a:t>см</a:t>
            </a:r>
          </a:p>
        </p:txBody>
      </p:sp>
      <p:sp>
        <p:nvSpPr>
          <p:cNvPr id="250901" name="Freeform 21"/>
          <p:cNvSpPr>
            <a:spLocks/>
          </p:cNvSpPr>
          <p:nvPr/>
        </p:nvSpPr>
        <p:spPr bwMode="auto">
          <a:xfrm>
            <a:off x="2511425" y="1306513"/>
            <a:ext cx="3048000" cy="1828800"/>
          </a:xfrm>
          <a:custGeom>
            <a:avLst/>
            <a:gdLst>
              <a:gd name="T0" fmla="*/ 0 w 1920"/>
              <a:gd name="T1" fmla="*/ 0 h 1152"/>
              <a:gd name="T2" fmla="*/ 1920 w 1920"/>
              <a:gd name="T3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20" h="1152">
                <a:moveTo>
                  <a:pt x="0" y="0"/>
                </a:moveTo>
                <a:lnTo>
                  <a:pt x="1920" y="1152"/>
                </a:lnTo>
              </a:path>
            </a:pathLst>
          </a:custGeom>
          <a:noFill/>
          <a:ln w="57150" cap="flat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0902" name="Text Box 22"/>
          <p:cNvSpPr txBox="1">
            <a:spLocks noChangeArrowheads="1"/>
          </p:cNvSpPr>
          <p:nvPr/>
        </p:nvSpPr>
        <p:spPr bwMode="auto">
          <a:xfrm>
            <a:off x="4284663" y="306863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12</a:t>
            </a:r>
            <a:r>
              <a:rPr lang="ru-RU" sz="2800" b="1">
                <a:latin typeface="Times New Roman" pitchFamily="18" charset="0"/>
              </a:rPr>
              <a:t>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50903" name="AutoShape 23"/>
          <p:cNvSpPr>
            <a:spLocks noChangeArrowheads="1"/>
          </p:cNvSpPr>
          <p:nvPr/>
        </p:nvSpPr>
        <p:spPr bwMode="auto">
          <a:xfrm rot="16200000">
            <a:off x="4572000" y="2636838"/>
            <a:ext cx="288925" cy="7207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0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</a:t>
            </a:r>
            <a:r>
              <a:rPr lang="en-US" sz="2800" b="1">
                <a:latin typeface="Times New Roman" pitchFamily="18" charset="0"/>
              </a:rPr>
              <a:t>5</a:t>
            </a:r>
            <a:r>
              <a:rPr lang="ru-RU" sz="2800" b="1">
                <a:latin typeface="Times New Roman" pitchFamily="18" charset="0"/>
              </a:rPr>
              <a:t>.</a:t>
            </a:r>
          </a:p>
        </p:txBody>
      </p:sp>
      <p:sp>
        <p:nvSpPr>
          <p:cNvPr id="25395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5395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427538" y="5835650"/>
          <a:ext cx="185261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Формула" r:id="rId3" imgW="545760" imgH="177480" progId="Equation.3">
                  <p:embed/>
                </p:oleObj>
              </mc:Choice>
              <mc:Fallback>
                <p:oleObj name="Формула" r:id="rId3" imgW="5457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835650"/>
                        <a:ext cx="1852612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58" name="Text Box 6"/>
          <p:cNvSpPr txBox="1">
            <a:spLocks noChangeArrowheads="1"/>
          </p:cNvSpPr>
          <p:nvPr/>
        </p:nvSpPr>
        <p:spPr bwMode="auto">
          <a:xfrm rot="3571002">
            <a:off x="2153444" y="3015457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20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900113" y="11255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53960" name="Text Box 8"/>
          <p:cNvSpPr txBox="1">
            <a:spLocks noChangeArrowheads="1"/>
          </p:cNvSpPr>
          <p:nvPr/>
        </p:nvSpPr>
        <p:spPr bwMode="auto">
          <a:xfrm>
            <a:off x="6804025" y="472440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53961" name="Text Box 9"/>
          <p:cNvSpPr txBox="1">
            <a:spLocks noChangeArrowheads="1"/>
          </p:cNvSpPr>
          <p:nvPr/>
        </p:nvSpPr>
        <p:spPr bwMode="auto">
          <a:xfrm>
            <a:off x="827088" y="46529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53962" name="AutoShape 10"/>
          <p:cNvSpPr>
            <a:spLocks noChangeArrowheads="1"/>
          </p:cNvSpPr>
          <p:nvPr/>
        </p:nvSpPr>
        <p:spPr bwMode="auto">
          <a:xfrm rot="57558380">
            <a:off x="1498600" y="1965326"/>
            <a:ext cx="352425" cy="831850"/>
          </a:xfrm>
          <a:prstGeom prst="moon">
            <a:avLst>
              <a:gd name="adj" fmla="val 724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1258888" y="4437063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3964" name="AutoShape 12"/>
          <p:cNvSpPr>
            <a:spLocks noChangeArrowheads="1"/>
          </p:cNvSpPr>
          <p:nvPr/>
        </p:nvSpPr>
        <p:spPr bwMode="auto">
          <a:xfrm>
            <a:off x="1258888" y="1628775"/>
            <a:ext cx="5832475" cy="3168650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3965" name="Rectangle 13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Найти:</a:t>
            </a:r>
            <a:r>
              <a:rPr lang="en-US" sz="3200" b="1">
                <a:latin typeface="Times New Roman" pitchFamily="18" charset="0"/>
              </a:rPr>
              <a:t>  </a:t>
            </a:r>
            <a:r>
              <a:rPr lang="en-US" sz="3200" b="1" i="1">
                <a:latin typeface="Times New Roman" pitchFamily="18" charset="0"/>
              </a:rPr>
              <a:t>CK</a:t>
            </a:r>
            <a:r>
              <a:rPr lang="ru-RU" sz="3200" b="1">
                <a:latin typeface="Times New Roman" pitchFamily="18" charset="0"/>
              </a:rPr>
              <a:t> </a:t>
            </a:r>
            <a:endParaRPr lang="en-US" sz="3600" b="1" i="1">
              <a:latin typeface="Times New Roman" pitchFamily="18" charset="0"/>
            </a:endParaRPr>
          </a:p>
        </p:txBody>
      </p:sp>
      <p:sp>
        <p:nvSpPr>
          <p:cNvPr id="253967" name="Freeform 15"/>
          <p:cNvSpPr>
            <a:spLocks/>
          </p:cNvSpPr>
          <p:nvPr/>
        </p:nvSpPr>
        <p:spPr bwMode="auto">
          <a:xfrm>
            <a:off x="1281113" y="1625600"/>
            <a:ext cx="1639887" cy="3163888"/>
          </a:xfrm>
          <a:custGeom>
            <a:avLst/>
            <a:gdLst>
              <a:gd name="T0" fmla="*/ 0 w 1033"/>
              <a:gd name="T1" fmla="*/ 0 h 1993"/>
              <a:gd name="T2" fmla="*/ 1033 w 1033"/>
              <a:gd name="T3" fmla="*/ 1993 h 19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33" h="1993">
                <a:moveTo>
                  <a:pt x="0" y="0"/>
                </a:moveTo>
                <a:lnTo>
                  <a:pt x="1033" y="1993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3969" name="AutoShape 17"/>
          <p:cNvSpPr>
            <a:spLocks noChangeArrowheads="1"/>
          </p:cNvSpPr>
          <p:nvPr/>
        </p:nvSpPr>
        <p:spPr bwMode="auto">
          <a:xfrm rot="49664531">
            <a:off x="7003256" y="4006057"/>
            <a:ext cx="360363" cy="927100"/>
          </a:xfrm>
          <a:prstGeom prst="moon">
            <a:avLst>
              <a:gd name="adj" fmla="val 1488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3970" name="Text Box 18"/>
          <p:cNvSpPr txBox="1">
            <a:spLocks noChangeArrowheads="1"/>
          </p:cNvSpPr>
          <p:nvPr/>
        </p:nvSpPr>
        <p:spPr bwMode="auto">
          <a:xfrm>
            <a:off x="7164388" y="3860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150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53972" name="Text Box 20"/>
          <p:cNvSpPr txBox="1">
            <a:spLocks noChangeArrowheads="1"/>
          </p:cNvSpPr>
          <p:nvPr/>
        </p:nvSpPr>
        <p:spPr bwMode="auto">
          <a:xfrm>
            <a:off x="2627313" y="4724400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53973" name="Freeform 21"/>
          <p:cNvSpPr>
            <a:spLocks/>
          </p:cNvSpPr>
          <p:nvPr/>
        </p:nvSpPr>
        <p:spPr bwMode="auto">
          <a:xfrm>
            <a:off x="1262063" y="4789488"/>
            <a:ext cx="7504112" cy="14287"/>
          </a:xfrm>
          <a:custGeom>
            <a:avLst/>
            <a:gdLst>
              <a:gd name="T0" fmla="*/ 0 w 4727"/>
              <a:gd name="T1" fmla="*/ 0 h 9"/>
              <a:gd name="T2" fmla="*/ 4727 w 4727"/>
              <a:gd name="T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727" h="9">
                <a:moveTo>
                  <a:pt x="0" y="0"/>
                </a:moveTo>
                <a:lnTo>
                  <a:pt x="4727" y="9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3974" name="AutoShape 22"/>
          <p:cNvSpPr>
            <a:spLocks noChangeArrowheads="1"/>
          </p:cNvSpPr>
          <p:nvPr/>
        </p:nvSpPr>
        <p:spPr bwMode="auto">
          <a:xfrm rot="49664531">
            <a:off x="7035800" y="4162426"/>
            <a:ext cx="280987" cy="792162"/>
          </a:xfrm>
          <a:prstGeom prst="moon">
            <a:avLst>
              <a:gd name="adj" fmla="val 1488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7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39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956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870" y="692696"/>
            <a:ext cx="82226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031" y="1916832"/>
            <a:ext cx="471487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5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0660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Свойство прямоугольного треугольника.</a:t>
            </a:r>
          </a:p>
        </p:txBody>
      </p:sp>
      <p:sp>
        <p:nvSpPr>
          <p:cNvPr id="221187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1196" name="Rectangle 12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1197" name="AutoShape 13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1198" name="Freeform 14"/>
          <p:cNvSpPr>
            <a:spLocks/>
          </p:cNvSpPr>
          <p:nvPr/>
        </p:nvSpPr>
        <p:spPr bwMode="auto">
          <a:xfrm rot="13263676">
            <a:off x="1403350" y="15573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1199" name="Freeform 15"/>
          <p:cNvSpPr>
            <a:spLocks/>
          </p:cNvSpPr>
          <p:nvPr/>
        </p:nvSpPr>
        <p:spPr bwMode="auto">
          <a:xfrm rot="13263676">
            <a:off x="3708400" y="4508500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1200" name="AutoShape 16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9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прямоугольном  треугольнике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сумма острых углов равна 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</a:rPr>
              <a:t>90</a:t>
            </a:r>
            <a:r>
              <a:rPr lang="ru-RU" sz="3600" b="1" baseline="30000" dirty="0">
                <a:solidFill>
                  <a:srgbClr val="CC0000"/>
                </a:solidFill>
                <a:latin typeface="Times New Roman" pitchFamily="18" charset="0"/>
              </a:rPr>
              <a:t>0</a:t>
            </a:r>
            <a:r>
              <a:rPr lang="ru-RU" sz="24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21201" name="Oval 17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1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063" y="1274488"/>
            <a:ext cx="32575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0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8" grpId="0" animBg="1"/>
      <p:bldP spid="221198" grpId="1" animBg="1"/>
      <p:bldP spid="221198" grpId="2" animBg="1"/>
      <p:bldP spid="221198" grpId="3" animBg="1"/>
      <p:bldP spid="221199" grpId="0" animBg="1"/>
      <p:bldP spid="221199" grpId="1" animBg="1"/>
      <p:bldP spid="221199" grpId="2" animBg="1"/>
      <p:bldP spid="221199" grpId="3" animBg="1"/>
      <p:bldP spid="2212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0660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Свойство прямоугольного треугольника.</a:t>
            </a:r>
          </a:p>
        </p:txBody>
      </p:sp>
      <p:sp>
        <p:nvSpPr>
          <p:cNvPr id="222211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2216" name="Text Box 8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2218" name="AutoShape 10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2220" name="Freeform 12"/>
          <p:cNvSpPr>
            <a:spLocks/>
          </p:cNvSpPr>
          <p:nvPr/>
        </p:nvSpPr>
        <p:spPr bwMode="auto">
          <a:xfrm rot="13263676">
            <a:off x="3924300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2221" name="AutoShape 13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11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прямоугольном  треугольнике катет, лежащий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против угла в 30</a:t>
            </a:r>
            <a:r>
              <a:rPr lang="ru-RU" sz="2400" b="1" baseline="30000" dirty="0">
                <a:latin typeface="Times New Roman" pitchFamily="18" charset="0"/>
              </a:rPr>
              <a:t>0</a:t>
            </a:r>
            <a:r>
              <a:rPr lang="ru-RU" sz="2400" b="1" dirty="0">
                <a:latin typeface="Times New Roman" pitchFamily="18" charset="0"/>
              </a:rPr>
              <a:t>, равен </a:t>
            </a: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</a:rPr>
              <a:t>половине</a:t>
            </a:r>
            <a:r>
              <a:rPr lang="ru-RU" sz="2400" b="1" dirty="0">
                <a:latin typeface="Times New Roman" pitchFamily="18" charset="0"/>
              </a:rPr>
              <a:t> гипотенузы</a:t>
            </a:r>
          </a:p>
        </p:txBody>
      </p:sp>
      <p:sp>
        <p:nvSpPr>
          <p:cNvPr id="222222" name="AutoShape 14"/>
          <p:cNvSpPr>
            <a:spLocks noChangeArrowheads="1"/>
          </p:cNvSpPr>
          <p:nvPr/>
        </p:nvSpPr>
        <p:spPr bwMode="auto">
          <a:xfrm rot="36589937">
            <a:off x="1451769" y="23010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1331913" y="2565400"/>
            <a:ext cx="66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10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222225" name="Freeform 17"/>
          <p:cNvSpPr>
            <a:spLocks/>
          </p:cNvSpPr>
          <p:nvPr/>
        </p:nvSpPr>
        <p:spPr bwMode="auto">
          <a:xfrm rot="13263676">
            <a:off x="1403350" y="15573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362869"/>
            <a:ext cx="32575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2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8035E-8 L -0.29201 0.0025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0" grpId="0" animBg="1"/>
      <p:bldP spid="222220" grpId="1" animBg="1"/>
      <p:bldP spid="222220" grpId="2" animBg="1"/>
      <p:bldP spid="222220" grpId="3" animBg="1"/>
      <p:bldP spid="222220" grpId="4" animBg="1"/>
      <p:bldP spid="222221" grpId="0" animBg="1"/>
      <p:bldP spid="222225" grpId="0" animBg="1"/>
      <p:bldP spid="222225" grpId="1" animBg="1"/>
      <p:bldP spid="222225" grpId="2" animBg="1"/>
      <p:bldP spid="222225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Свойство прямоугольного треугольника.</a:t>
            </a:r>
          </a:p>
        </p:txBody>
      </p:sp>
      <p:sp>
        <p:nvSpPr>
          <p:cNvPr id="224259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4266" name="AutoShape 10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4267" name="Freeform 11"/>
          <p:cNvSpPr>
            <a:spLocks/>
          </p:cNvSpPr>
          <p:nvPr/>
        </p:nvSpPr>
        <p:spPr bwMode="auto">
          <a:xfrm rot="13263676">
            <a:off x="3924300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4268" name="AutoShape 12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10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В прямоугольном  треугольнике катет, равный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половине  гипотенузы лежит против угла в 30</a:t>
            </a:r>
            <a:r>
              <a:rPr lang="ru-RU" sz="2400" b="1" baseline="30000" dirty="0">
                <a:latin typeface="Times New Roman" pitchFamily="18" charset="0"/>
              </a:rPr>
              <a:t>0</a:t>
            </a:r>
            <a:r>
              <a:rPr lang="ru-RU" sz="24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24269" name="AutoShape 13"/>
          <p:cNvSpPr>
            <a:spLocks noChangeArrowheads="1"/>
          </p:cNvSpPr>
          <p:nvPr/>
        </p:nvSpPr>
        <p:spPr bwMode="auto">
          <a:xfrm rot="36589937">
            <a:off x="1451769" y="23010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1331913" y="2565400"/>
            <a:ext cx="66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24271" name="Oval 15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17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224272" name="Freeform 16"/>
          <p:cNvSpPr>
            <a:spLocks/>
          </p:cNvSpPr>
          <p:nvPr/>
        </p:nvSpPr>
        <p:spPr bwMode="auto">
          <a:xfrm rot="13263676">
            <a:off x="1403350" y="15573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525" y="1211262"/>
            <a:ext cx="32575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8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8035E-8 L -0.29201 0.002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7" grpId="0" animBg="1"/>
      <p:bldP spid="224267" grpId="1" animBg="1"/>
      <p:bldP spid="224267" grpId="2" animBg="1"/>
      <p:bldP spid="224267" grpId="3" animBg="1"/>
      <p:bldP spid="224267" grpId="4" animBg="1"/>
      <p:bldP spid="224268" grpId="0" animBg="1"/>
      <p:bldP spid="224270" grpId="0"/>
      <p:bldP spid="224272" grpId="0" animBg="1"/>
      <p:bldP spid="224272" grpId="1" animBg="1"/>
      <p:bldP spid="224272" grpId="2" animBg="1"/>
      <p:bldP spid="224272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WordArt 2"/>
          <p:cNvSpPr>
            <a:spLocks noChangeArrowheads="1" noChangeShapeType="1" noTextEdit="1"/>
          </p:cNvSpPr>
          <p:nvPr/>
        </p:nvSpPr>
        <p:spPr bwMode="auto">
          <a:xfrm>
            <a:off x="1088320" y="260350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Признаки равенства</a:t>
            </a:r>
          </a:p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прямоугольных треугольников.</a:t>
            </a:r>
          </a:p>
        </p:txBody>
      </p:sp>
      <p:sp>
        <p:nvSpPr>
          <p:cNvPr id="228355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8361" name="AutoShape 9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8362" name="Freeform 10"/>
          <p:cNvSpPr>
            <a:spLocks/>
          </p:cNvSpPr>
          <p:nvPr/>
        </p:nvSpPr>
        <p:spPr bwMode="auto">
          <a:xfrm rot="13263676">
            <a:off x="1258888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63" name="AutoShape 11"/>
          <p:cNvSpPr>
            <a:spLocks noChangeArrowheads="1"/>
          </p:cNvSpPr>
          <p:nvPr/>
        </p:nvSpPr>
        <p:spPr bwMode="auto">
          <a:xfrm>
            <a:off x="827088" y="5418138"/>
            <a:ext cx="7632700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19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Если катеты одного прямоугольного треугольника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соответственно равны катетам другого,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то такие треугольники равны.</a:t>
            </a:r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11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228367" name="Freeform 15"/>
          <p:cNvSpPr>
            <a:spLocks/>
          </p:cNvSpPr>
          <p:nvPr/>
        </p:nvSpPr>
        <p:spPr bwMode="auto">
          <a:xfrm rot="13263676">
            <a:off x="1258888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69" name="Text Box 17"/>
          <p:cNvSpPr txBox="1">
            <a:spLocks noChangeArrowheads="1"/>
          </p:cNvSpPr>
          <p:nvPr/>
        </p:nvSpPr>
        <p:spPr bwMode="auto">
          <a:xfrm>
            <a:off x="450056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8370" name="Text Box 18"/>
          <p:cNvSpPr txBox="1">
            <a:spLocks noChangeArrowheads="1"/>
          </p:cNvSpPr>
          <p:nvPr/>
        </p:nvSpPr>
        <p:spPr bwMode="auto">
          <a:xfrm>
            <a:off x="766762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450056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8372" name="Rectangle 20"/>
          <p:cNvSpPr>
            <a:spLocks noChangeArrowheads="1"/>
          </p:cNvSpPr>
          <p:nvPr/>
        </p:nvSpPr>
        <p:spPr bwMode="auto">
          <a:xfrm>
            <a:off x="493236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8373" name="AutoShape 21"/>
          <p:cNvSpPr>
            <a:spLocks noChangeArrowheads="1"/>
          </p:cNvSpPr>
          <p:nvPr/>
        </p:nvSpPr>
        <p:spPr bwMode="auto">
          <a:xfrm>
            <a:off x="493236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8376" name="Freeform 24"/>
          <p:cNvSpPr>
            <a:spLocks/>
          </p:cNvSpPr>
          <p:nvPr/>
        </p:nvSpPr>
        <p:spPr bwMode="auto">
          <a:xfrm>
            <a:off x="1349375" y="5370513"/>
            <a:ext cx="2743200" cy="1587"/>
          </a:xfrm>
          <a:custGeom>
            <a:avLst/>
            <a:gdLst>
              <a:gd name="T0" fmla="*/ 0 w 1728"/>
              <a:gd name="T1" fmla="*/ 0 h 1"/>
              <a:gd name="T2" fmla="*/ 1728 w 172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8" h="1">
                <a:moveTo>
                  <a:pt x="0" y="0"/>
                </a:moveTo>
                <a:lnTo>
                  <a:pt x="1728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77" name="Freeform 25"/>
          <p:cNvSpPr>
            <a:spLocks/>
          </p:cNvSpPr>
          <p:nvPr/>
        </p:nvSpPr>
        <p:spPr bwMode="auto">
          <a:xfrm>
            <a:off x="1331913" y="5373688"/>
            <a:ext cx="2743200" cy="1587"/>
          </a:xfrm>
          <a:custGeom>
            <a:avLst/>
            <a:gdLst>
              <a:gd name="T0" fmla="*/ 0 w 1728"/>
              <a:gd name="T1" fmla="*/ 0 h 1"/>
              <a:gd name="T2" fmla="*/ 1728 w 172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8" h="1">
                <a:moveTo>
                  <a:pt x="0" y="0"/>
                </a:moveTo>
                <a:lnTo>
                  <a:pt x="1728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78" name="Freeform 26"/>
          <p:cNvSpPr>
            <a:spLocks/>
          </p:cNvSpPr>
          <p:nvPr/>
        </p:nvSpPr>
        <p:spPr bwMode="auto">
          <a:xfrm>
            <a:off x="1320800" y="1814513"/>
            <a:ext cx="14288" cy="3570287"/>
          </a:xfrm>
          <a:custGeom>
            <a:avLst/>
            <a:gdLst>
              <a:gd name="T0" fmla="*/ 0 w 9"/>
              <a:gd name="T1" fmla="*/ 2249 h 2249"/>
              <a:gd name="T2" fmla="*/ 9 w 9"/>
              <a:gd name="T3" fmla="*/ 0 h 22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" h="2249">
                <a:moveTo>
                  <a:pt x="0" y="2249"/>
                </a:moveTo>
                <a:lnTo>
                  <a:pt x="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379" name="Freeform 27"/>
          <p:cNvSpPr>
            <a:spLocks/>
          </p:cNvSpPr>
          <p:nvPr/>
        </p:nvSpPr>
        <p:spPr bwMode="auto">
          <a:xfrm>
            <a:off x="1335088" y="1843088"/>
            <a:ext cx="1587" cy="3541712"/>
          </a:xfrm>
          <a:custGeom>
            <a:avLst/>
            <a:gdLst>
              <a:gd name="T0" fmla="*/ 0 w 1"/>
              <a:gd name="T1" fmla="*/ 2231 h 2231"/>
              <a:gd name="T2" fmla="*/ 0 w 1"/>
              <a:gd name="T3" fmla="*/ 0 h 223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231">
                <a:moveTo>
                  <a:pt x="0" y="2231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79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01 -0.00254 L 1.66667E-6 -2.13873E-6 " pathEditMode="relative" rAng="0" ptsTypes="AA">
                                      <p:cBhvr>
                                        <p:cTn id="22" dur="2000" spd="-100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2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2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1295 L 0.00677 -0.4878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2504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2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22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0578E-6 L 0.39358 -0.0027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28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04046E-6 L 0.3934 1.04046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62" grpId="0" animBg="1"/>
      <p:bldP spid="228362" grpId="1" animBg="1"/>
      <p:bldP spid="228362" grpId="2" animBg="1"/>
      <p:bldP spid="228362" grpId="3" animBg="1"/>
      <p:bldP spid="228362" grpId="4" animBg="1"/>
      <p:bldP spid="228363" grpId="0" animBg="1"/>
      <p:bldP spid="228367" grpId="0" animBg="1"/>
      <p:bldP spid="228367" grpId="1" animBg="1"/>
      <p:bldP spid="228367" grpId="2" animBg="1"/>
      <p:bldP spid="228367" grpId="3" animBg="1"/>
      <p:bldP spid="228367" grpId="4" animBg="1"/>
      <p:bldP spid="228376" grpId="0" animBg="1"/>
      <p:bldP spid="228377" grpId="0" animBg="1"/>
      <p:bldP spid="228377" grpId="1" animBg="1"/>
      <p:bldP spid="228378" grpId="0" animBg="1"/>
      <p:bldP spid="228379" grpId="0" animBg="1"/>
      <p:bldP spid="22837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WordArt 2"/>
          <p:cNvSpPr>
            <a:spLocks noChangeArrowheads="1" noChangeShapeType="1" noTextEdit="1"/>
          </p:cNvSpPr>
          <p:nvPr/>
        </p:nvSpPr>
        <p:spPr bwMode="auto">
          <a:xfrm>
            <a:off x="1161345" y="260349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Признаки равенства</a:t>
            </a:r>
          </a:p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прямоугольных треугольников.</a:t>
            </a:r>
          </a:p>
        </p:txBody>
      </p:sp>
      <p:sp>
        <p:nvSpPr>
          <p:cNvPr id="229379" name="Line 3"/>
          <p:cNvSpPr>
            <a:spLocks noChangeShapeType="1"/>
          </p:cNvSpPr>
          <p:nvPr/>
        </p:nvSpPr>
        <p:spPr bwMode="auto">
          <a:xfrm>
            <a:off x="5724525" y="5518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900113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4067175" y="48688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9383" name="Text Box 7"/>
          <p:cNvSpPr txBox="1">
            <a:spLocks noChangeArrowheads="1"/>
          </p:cNvSpPr>
          <p:nvPr/>
        </p:nvSpPr>
        <p:spPr bwMode="auto">
          <a:xfrm>
            <a:off x="900113" y="48688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9384" name="Rectangle 8"/>
          <p:cNvSpPr>
            <a:spLocks noChangeArrowheads="1"/>
          </p:cNvSpPr>
          <p:nvPr/>
        </p:nvSpPr>
        <p:spPr bwMode="auto">
          <a:xfrm>
            <a:off x="1331913" y="47974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9385" name="AutoShape 9"/>
          <p:cNvSpPr>
            <a:spLocks noChangeArrowheads="1"/>
          </p:cNvSpPr>
          <p:nvPr/>
        </p:nvSpPr>
        <p:spPr bwMode="auto">
          <a:xfrm>
            <a:off x="1331913" y="16287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9387" name="AutoShape 11"/>
          <p:cNvSpPr>
            <a:spLocks noChangeArrowheads="1"/>
          </p:cNvSpPr>
          <p:nvPr/>
        </p:nvSpPr>
        <p:spPr bwMode="auto">
          <a:xfrm>
            <a:off x="611188" y="5229225"/>
            <a:ext cx="7921625" cy="1871663"/>
          </a:xfrm>
          <a:prstGeom prst="horizontalScroll">
            <a:avLst>
              <a:gd name="adj" fmla="val 12500"/>
            </a:avLst>
          </a:prstGeom>
          <a:gradFill rotWithShape="1">
            <a:gsLst>
              <a:gs pos="8300">
                <a:srgbClr val="15B7F1"/>
              </a:gs>
              <a:gs pos="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Если катет и прилежащий к нему острый угол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одного прямоугольного треугольника соответственно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равны катету и прилежащему к нему острому углу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другого, то такие треугольники равны.</a:t>
            </a:r>
          </a:p>
        </p:txBody>
      </p:sp>
      <p:sp>
        <p:nvSpPr>
          <p:cNvPr id="229388" name="Oval 12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10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229389" name="Freeform 13"/>
          <p:cNvSpPr>
            <a:spLocks/>
          </p:cNvSpPr>
          <p:nvPr/>
        </p:nvSpPr>
        <p:spPr bwMode="auto">
          <a:xfrm rot="13263676">
            <a:off x="1331913" y="44370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9391" name="Text Box 15"/>
          <p:cNvSpPr txBox="1">
            <a:spLocks noChangeArrowheads="1"/>
          </p:cNvSpPr>
          <p:nvPr/>
        </p:nvSpPr>
        <p:spPr bwMode="auto">
          <a:xfrm>
            <a:off x="4500563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29392" name="Text Box 16"/>
          <p:cNvSpPr txBox="1">
            <a:spLocks noChangeArrowheads="1"/>
          </p:cNvSpPr>
          <p:nvPr/>
        </p:nvSpPr>
        <p:spPr bwMode="auto">
          <a:xfrm>
            <a:off x="7667625" y="48688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29393" name="Text Box 17"/>
          <p:cNvSpPr txBox="1">
            <a:spLocks noChangeArrowheads="1"/>
          </p:cNvSpPr>
          <p:nvPr/>
        </p:nvSpPr>
        <p:spPr bwMode="auto">
          <a:xfrm>
            <a:off x="4500563" y="48688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4932363" y="47974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9395" name="AutoShape 19"/>
          <p:cNvSpPr>
            <a:spLocks noChangeArrowheads="1"/>
          </p:cNvSpPr>
          <p:nvPr/>
        </p:nvSpPr>
        <p:spPr bwMode="auto">
          <a:xfrm>
            <a:off x="4932363" y="16287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9398" name="Freeform 22"/>
          <p:cNvSpPr>
            <a:spLocks/>
          </p:cNvSpPr>
          <p:nvPr/>
        </p:nvSpPr>
        <p:spPr bwMode="auto">
          <a:xfrm>
            <a:off x="1320800" y="1598613"/>
            <a:ext cx="14288" cy="3570287"/>
          </a:xfrm>
          <a:custGeom>
            <a:avLst/>
            <a:gdLst>
              <a:gd name="T0" fmla="*/ 0 w 9"/>
              <a:gd name="T1" fmla="*/ 2249 h 2249"/>
              <a:gd name="T2" fmla="*/ 9 w 9"/>
              <a:gd name="T3" fmla="*/ 0 h 22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" h="2249">
                <a:moveTo>
                  <a:pt x="0" y="2249"/>
                </a:moveTo>
                <a:lnTo>
                  <a:pt x="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9399" name="Freeform 23"/>
          <p:cNvSpPr>
            <a:spLocks/>
          </p:cNvSpPr>
          <p:nvPr/>
        </p:nvSpPr>
        <p:spPr bwMode="auto">
          <a:xfrm>
            <a:off x="1335088" y="1627188"/>
            <a:ext cx="1587" cy="3541712"/>
          </a:xfrm>
          <a:custGeom>
            <a:avLst/>
            <a:gdLst>
              <a:gd name="T0" fmla="*/ 0 w 1"/>
              <a:gd name="T1" fmla="*/ 2231 h 2231"/>
              <a:gd name="T2" fmla="*/ 0 w 1"/>
              <a:gd name="T3" fmla="*/ 0 h 223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231">
                <a:moveTo>
                  <a:pt x="0" y="2231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9400" name="AutoShape 24"/>
          <p:cNvSpPr>
            <a:spLocks noChangeArrowheads="1"/>
          </p:cNvSpPr>
          <p:nvPr/>
        </p:nvSpPr>
        <p:spPr bwMode="auto">
          <a:xfrm rot="36589937">
            <a:off x="1451769" y="20851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9401" name="AutoShape 25"/>
          <p:cNvSpPr>
            <a:spLocks noChangeArrowheads="1"/>
          </p:cNvSpPr>
          <p:nvPr/>
        </p:nvSpPr>
        <p:spPr bwMode="auto">
          <a:xfrm rot="36589937">
            <a:off x="5052219" y="20851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53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1295 L 0.00677 -0.487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2504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2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0578E-6 L 0.39358 -0.0027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2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89" grpId="0" animBg="1"/>
      <p:bldP spid="229389" grpId="1" animBg="1"/>
      <p:bldP spid="229389" grpId="2" animBg="1"/>
      <p:bldP spid="229389" grpId="3" animBg="1"/>
      <p:bldP spid="229389" grpId="4" animBg="1"/>
      <p:bldP spid="229398" grpId="0" animBg="1"/>
      <p:bldP spid="229399" grpId="0" animBg="1"/>
      <p:bldP spid="229399" grpId="1" animBg="1"/>
      <p:bldP spid="229400" grpId="0" animBg="1"/>
      <p:bldP spid="229400" grpId="1" animBg="1"/>
      <p:bldP spid="2294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WordArt 2"/>
          <p:cNvSpPr>
            <a:spLocks noChangeArrowheads="1" noChangeShapeType="1" noTextEdit="1"/>
          </p:cNvSpPr>
          <p:nvPr/>
        </p:nvSpPr>
        <p:spPr bwMode="auto">
          <a:xfrm>
            <a:off x="1088320" y="260350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Признаки равенства</a:t>
            </a:r>
          </a:p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прямоугольных треугольников.</a:t>
            </a:r>
          </a:p>
        </p:txBody>
      </p:sp>
      <p:sp>
        <p:nvSpPr>
          <p:cNvPr id="230403" name="Line 3"/>
          <p:cNvSpPr>
            <a:spLocks noChangeShapeType="1"/>
          </p:cNvSpPr>
          <p:nvPr/>
        </p:nvSpPr>
        <p:spPr bwMode="auto">
          <a:xfrm>
            <a:off x="5724525" y="5518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900113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4067175" y="48688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0407" name="Text Box 7"/>
          <p:cNvSpPr txBox="1">
            <a:spLocks noChangeArrowheads="1"/>
          </p:cNvSpPr>
          <p:nvPr/>
        </p:nvSpPr>
        <p:spPr bwMode="auto">
          <a:xfrm>
            <a:off x="900113" y="48688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1331913" y="47974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0409" name="AutoShape 9"/>
          <p:cNvSpPr>
            <a:spLocks noChangeArrowheads="1"/>
          </p:cNvSpPr>
          <p:nvPr/>
        </p:nvSpPr>
        <p:spPr bwMode="auto">
          <a:xfrm>
            <a:off x="1331913" y="16287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0410" name="AutoShape 10"/>
          <p:cNvSpPr>
            <a:spLocks noChangeArrowheads="1"/>
          </p:cNvSpPr>
          <p:nvPr/>
        </p:nvSpPr>
        <p:spPr bwMode="auto">
          <a:xfrm>
            <a:off x="611188" y="5229225"/>
            <a:ext cx="7921625" cy="1871663"/>
          </a:xfrm>
          <a:prstGeom prst="horizontalScroll">
            <a:avLst>
              <a:gd name="adj" fmla="val 12500"/>
            </a:avLst>
          </a:prstGeom>
          <a:gradFill rotWithShape="1">
            <a:gsLst>
              <a:gs pos="9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гипотенуза и острый угол одного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прямоугольного треугольника соответственно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равны гипотенузе и острому углу другого,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то такие треугольники равны.</a:t>
            </a:r>
          </a:p>
        </p:txBody>
      </p:sp>
      <p:sp>
        <p:nvSpPr>
          <p:cNvPr id="230411" name="Oval 11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8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latin typeface="Times New Roman" pitchFamily="18" charset="0"/>
              </a:rPr>
              <a:t>3</a:t>
            </a:r>
          </a:p>
        </p:txBody>
      </p:sp>
      <p:sp>
        <p:nvSpPr>
          <p:cNvPr id="230412" name="Freeform 12"/>
          <p:cNvSpPr>
            <a:spLocks/>
          </p:cNvSpPr>
          <p:nvPr/>
        </p:nvSpPr>
        <p:spPr bwMode="auto">
          <a:xfrm rot="13263676">
            <a:off x="1258888" y="981075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0414" name="Text Box 14"/>
          <p:cNvSpPr txBox="1">
            <a:spLocks noChangeArrowheads="1"/>
          </p:cNvSpPr>
          <p:nvPr/>
        </p:nvSpPr>
        <p:spPr bwMode="auto">
          <a:xfrm>
            <a:off x="4500563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7667625" y="48688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4500563" y="48688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0417" name="Rectangle 17"/>
          <p:cNvSpPr>
            <a:spLocks noChangeArrowheads="1"/>
          </p:cNvSpPr>
          <p:nvPr/>
        </p:nvSpPr>
        <p:spPr bwMode="auto">
          <a:xfrm>
            <a:off x="4932363" y="47974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0418" name="AutoShape 18"/>
          <p:cNvSpPr>
            <a:spLocks noChangeArrowheads="1"/>
          </p:cNvSpPr>
          <p:nvPr/>
        </p:nvSpPr>
        <p:spPr bwMode="auto">
          <a:xfrm>
            <a:off x="4932363" y="16287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0419" name="Freeform 19"/>
          <p:cNvSpPr>
            <a:spLocks/>
          </p:cNvSpPr>
          <p:nvPr/>
        </p:nvSpPr>
        <p:spPr bwMode="auto">
          <a:xfrm>
            <a:off x="1335088" y="1598613"/>
            <a:ext cx="2757487" cy="3582987"/>
          </a:xfrm>
          <a:custGeom>
            <a:avLst/>
            <a:gdLst>
              <a:gd name="T0" fmla="*/ 1737 w 1737"/>
              <a:gd name="T1" fmla="*/ 2257 h 2257"/>
              <a:gd name="T2" fmla="*/ 0 w 1737"/>
              <a:gd name="T3" fmla="*/ 0 h 225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37" h="2257">
                <a:moveTo>
                  <a:pt x="1737" y="2257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0420" name="Freeform 20"/>
          <p:cNvSpPr>
            <a:spLocks/>
          </p:cNvSpPr>
          <p:nvPr/>
        </p:nvSpPr>
        <p:spPr bwMode="auto">
          <a:xfrm>
            <a:off x="1331913" y="1628775"/>
            <a:ext cx="2728912" cy="3540125"/>
          </a:xfrm>
          <a:custGeom>
            <a:avLst/>
            <a:gdLst>
              <a:gd name="T0" fmla="*/ 1719 w 1719"/>
              <a:gd name="T1" fmla="*/ 2230 h 2230"/>
              <a:gd name="T2" fmla="*/ 0 w 1719"/>
              <a:gd name="T3" fmla="*/ 0 h 22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19" h="2230">
                <a:moveTo>
                  <a:pt x="1719" y="2230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0421" name="AutoShape 21"/>
          <p:cNvSpPr>
            <a:spLocks noChangeArrowheads="1"/>
          </p:cNvSpPr>
          <p:nvPr/>
        </p:nvSpPr>
        <p:spPr bwMode="auto">
          <a:xfrm rot="36589937">
            <a:off x="1451769" y="20851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0422" name="AutoShape 22"/>
          <p:cNvSpPr>
            <a:spLocks noChangeArrowheads="1"/>
          </p:cNvSpPr>
          <p:nvPr/>
        </p:nvSpPr>
        <p:spPr bwMode="auto">
          <a:xfrm rot="36589937">
            <a:off x="5052219" y="2085182"/>
            <a:ext cx="198437" cy="4381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7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0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36994E-6 L 0.29861 0.51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1" y="2580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3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3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30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3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3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0578E-6 L 0.39358 -0.0027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30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3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10" grpId="0" animBg="1"/>
      <p:bldP spid="230412" grpId="0" animBg="1"/>
      <p:bldP spid="230412" grpId="1" animBg="1"/>
      <p:bldP spid="230412" grpId="2" animBg="1"/>
      <p:bldP spid="230412" grpId="3" animBg="1"/>
      <p:bldP spid="230412" grpId="4" animBg="1"/>
      <p:bldP spid="230419" grpId="0" animBg="1"/>
      <p:bldP spid="230420" grpId="0" animBg="1"/>
      <p:bldP spid="230420" grpId="1" animBg="1"/>
      <p:bldP spid="230421" grpId="0" animBg="1"/>
      <p:bldP spid="230421" grpId="1" animBg="1"/>
      <p:bldP spid="2304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WordArt 2"/>
          <p:cNvSpPr>
            <a:spLocks noChangeArrowheads="1" noChangeShapeType="1" noTextEdit="1"/>
          </p:cNvSpPr>
          <p:nvPr/>
        </p:nvSpPr>
        <p:spPr bwMode="auto">
          <a:xfrm>
            <a:off x="1071196" y="271737"/>
            <a:ext cx="7634288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Признаки равенства</a:t>
            </a:r>
          </a:p>
          <a:p>
            <a:pPr algn="ctr"/>
            <a:r>
              <a:rPr lang="ru-RU" sz="3600" b="1" kern="10" dirty="0"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прямоугольных треугольников.</a:t>
            </a:r>
          </a:p>
        </p:txBody>
      </p:sp>
      <p:sp>
        <p:nvSpPr>
          <p:cNvPr id="231427" name="Line 3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406717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90011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133191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1433" name="AutoShape 9"/>
          <p:cNvSpPr>
            <a:spLocks noChangeArrowheads="1"/>
          </p:cNvSpPr>
          <p:nvPr/>
        </p:nvSpPr>
        <p:spPr bwMode="auto">
          <a:xfrm>
            <a:off x="133191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1434" name="Freeform 10"/>
          <p:cNvSpPr>
            <a:spLocks/>
          </p:cNvSpPr>
          <p:nvPr/>
        </p:nvSpPr>
        <p:spPr bwMode="auto">
          <a:xfrm rot="13263676">
            <a:off x="1258888" y="4652963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35" name="AutoShape 11"/>
          <p:cNvSpPr>
            <a:spLocks noChangeArrowheads="1"/>
          </p:cNvSpPr>
          <p:nvPr/>
        </p:nvSpPr>
        <p:spPr bwMode="auto">
          <a:xfrm>
            <a:off x="827088" y="5418138"/>
            <a:ext cx="7632700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8000">
                <a:srgbClr val="00B0F0"/>
              </a:gs>
              <a:gs pos="100000">
                <a:srgbClr val="FF9F9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Если гипотенуза и катет одного прямоугольного 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треугольника соответственно равны гипотенузе и</a:t>
            </a:r>
          </a:p>
          <a:p>
            <a:pPr algn="ctr"/>
            <a:r>
              <a:rPr lang="ru-RU" sz="2400" b="1" dirty="0">
                <a:latin typeface="Times New Roman" pitchFamily="18" charset="0"/>
              </a:rPr>
              <a:t>катету другого, то такие треугольники равны.</a:t>
            </a:r>
          </a:p>
        </p:txBody>
      </p:sp>
      <p:sp>
        <p:nvSpPr>
          <p:cNvPr id="231436" name="Oval 12"/>
          <p:cNvSpPr>
            <a:spLocks noChangeArrowheads="1"/>
          </p:cNvSpPr>
          <p:nvPr/>
        </p:nvSpPr>
        <p:spPr bwMode="auto">
          <a:xfrm>
            <a:off x="179388" y="1125538"/>
            <a:ext cx="720725" cy="720725"/>
          </a:xfrm>
          <a:prstGeom prst="ellipse">
            <a:avLst/>
          </a:prstGeom>
          <a:gradFill rotWithShape="1">
            <a:gsLst>
              <a:gs pos="6000">
                <a:srgbClr val="00B0F0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latin typeface="Times New Roman" pitchFamily="18" charset="0"/>
              </a:rPr>
              <a:t>4</a:t>
            </a:r>
          </a:p>
        </p:txBody>
      </p:sp>
      <p:sp>
        <p:nvSpPr>
          <p:cNvPr id="231437" name="Freeform 13"/>
          <p:cNvSpPr>
            <a:spLocks/>
          </p:cNvSpPr>
          <p:nvPr/>
        </p:nvSpPr>
        <p:spPr bwMode="auto">
          <a:xfrm rot="13263676">
            <a:off x="1258888" y="1125538"/>
            <a:ext cx="444500" cy="685800"/>
          </a:xfrm>
          <a:custGeom>
            <a:avLst/>
            <a:gdLst>
              <a:gd name="T0" fmla="*/ 280 w 280"/>
              <a:gd name="T1" fmla="*/ 408 h 432"/>
              <a:gd name="T2" fmla="*/ 104 w 280"/>
              <a:gd name="T3" fmla="*/ 248 h 432"/>
              <a:gd name="T4" fmla="*/ 0 w 280"/>
              <a:gd name="T5" fmla="*/ 432 h 432"/>
              <a:gd name="T6" fmla="*/ 64 w 280"/>
              <a:gd name="T7" fmla="*/ 0 h 432"/>
              <a:gd name="T8" fmla="*/ 272 w 280"/>
              <a:gd name="T9" fmla="*/ 408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39" name="Text Box 15"/>
          <p:cNvSpPr txBox="1">
            <a:spLocks noChangeArrowheads="1"/>
          </p:cNvSpPr>
          <p:nvPr/>
        </p:nvSpPr>
        <p:spPr bwMode="auto">
          <a:xfrm>
            <a:off x="450056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1440" name="Text Box 16"/>
          <p:cNvSpPr txBox="1">
            <a:spLocks noChangeArrowheads="1"/>
          </p:cNvSpPr>
          <p:nvPr/>
        </p:nvSpPr>
        <p:spPr bwMode="auto">
          <a:xfrm>
            <a:off x="7667625" y="50847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4500563" y="50847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4932363" y="50133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1443" name="AutoShape 19"/>
          <p:cNvSpPr>
            <a:spLocks noChangeArrowheads="1"/>
          </p:cNvSpPr>
          <p:nvPr/>
        </p:nvSpPr>
        <p:spPr bwMode="auto">
          <a:xfrm>
            <a:off x="4932363" y="1844675"/>
            <a:ext cx="2735262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1444" name="Freeform 20"/>
          <p:cNvSpPr>
            <a:spLocks/>
          </p:cNvSpPr>
          <p:nvPr/>
        </p:nvSpPr>
        <p:spPr bwMode="auto">
          <a:xfrm>
            <a:off x="1349375" y="5370513"/>
            <a:ext cx="2743200" cy="1587"/>
          </a:xfrm>
          <a:custGeom>
            <a:avLst/>
            <a:gdLst>
              <a:gd name="T0" fmla="*/ 0 w 1728"/>
              <a:gd name="T1" fmla="*/ 0 h 1"/>
              <a:gd name="T2" fmla="*/ 1728 w 172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8" h="1">
                <a:moveTo>
                  <a:pt x="0" y="0"/>
                </a:moveTo>
                <a:lnTo>
                  <a:pt x="1728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45" name="Freeform 21"/>
          <p:cNvSpPr>
            <a:spLocks/>
          </p:cNvSpPr>
          <p:nvPr/>
        </p:nvSpPr>
        <p:spPr bwMode="auto">
          <a:xfrm>
            <a:off x="1331913" y="5373688"/>
            <a:ext cx="2743200" cy="1587"/>
          </a:xfrm>
          <a:custGeom>
            <a:avLst/>
            <a:gdLst>
              <a:gd name="T0" fmla="*/ 0 w 1728"/>
              <a:gd name="T1" fmla="*/ 0 h 1"/>
              <a:gd name="T2" fmla="*/ 1728 w 1728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8" h="1">
                <a:moveTo>
                  <a:pt x="0" y="0"/>
                </a:moveTo>
                <a:lnTo>
                  <a:pt x="1728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46" name="Freeform 22"/>
          <p:cNvSpPr>
            <a:spLocks/>
          </p:cNvSpPr>
          <p:nvPr/>
        </p:nvSpPr>
        <p:spPr bwMode="auto">
          <a:xfrm>
            <a:off x="1335088" y="1814513"/>
            <a:ext cx="2743200" cy="3584575"/>
          </a:xfrm>
          <a:custGeom>
            <a:avLst/>
            <a:gdLst>
              <a:gd name="T0" fmla="*/ 1728 w 1728"/>
              <a:gd name="T1" fmla="*/ 2258 h 2258"/>
              <a:gd name="T2" fmla="*/ 0 w 1728"/>
              <a:gd name="T3" fmla="*/ 0 h 22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8" h="2258">
                <a:moveTo>
                  <a:pt x="1728" y="2258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1447" name="Freeform 23"/>
          <p:cNvSpPr>
            <a:spLocks/>
          </p:cNvSpPr>
          <p:nvPr/>
        </p:nvSpPr>
        <p:spPr bwMode="auto">
          <a:xfrm>
            <a:off x="1335088" y="1843088"/>
            <a:ext cx="2728912" cy="3527425"/>
          </a:xfrm>
          <a:custGeom>
            <a:avLst/>
            <a:gdLst>
              <a:gd name="T0" fmla="*/ 1719 w 1719"/>
              <a:gd name="T1" fmla="*/ 2222 h 2222"/>
              <a:gd name="T2" fmla="*/ 0 w 1719"/>
              <a:gd name="T3" fmla="*/ 0 h 22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19" h="2222">
                <a:moveTo>
                  <a:pt x="1719" y="2222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01 -0.00254 L 1.66667E-6 -2.13873E-6 " pathEditMode="relative" rAng="0" ptsTypes="AA">
                                      <p:cBhvr>
                                        <p:cTn id="22" dur="2000" spd="-100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3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3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 -0.01549 L 0.29201 0.5112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1" y="2633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3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3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0578E-6 L 0.39358 -0.0027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04046E-6 L 0.3934 1.04046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4" grpId="0" animBg="1"/>
      <p:bldP spid="231434" grpId="1" animBg="1"/>
      <p:bldP spid="231434" grpId="2" animBg="1"/>
      <p:bldP spid="231434" grpId="3" animBg="1"/>
      <p:bldP spid="231434" grpId="4" animBg="1"/>
      <p:bldP spid="231435" grpId="0" animBg="1"/>
      <p:bldP spid="231437" grpId="0" animBg="1"/>
      <p:bldP spid="231437" grpId="1" animBg="1"/>
      <p:bldP spid="231437" grpId="2" animBg="1"/>
      <p:bldP spid="231437" grpId="3" animBg="1"/>
      <p:bldP spid="231437" grpId="4" animBg="1"/>
      <p:bldP spid="231444" grpId="0" animBg="1"/>
      <p:bldP spid="231445" grpId="0" animBg="1"/>
      <p:bldP spid="231445" grpId="1" animBg="1"/>
      <p:bldP spid="231446" grpId="0" animBg="1"/>
      <p:bldP spid="231447" grpId="0" animBg="1"/>
      <p:bldP spid="23144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61</TotalTime>
  <Words>495</Words>
  <Application>Microsoft Office PowerPoint</Application>
  <PresentationFormat>Экран (4:3)</PresentationFormat>
  <Paragraphs>228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Исполнительная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Равносторонний треугольник.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2013-07-07T18:08:08Z</dcterms:created>
  <dcterms:modified xsi:type="dcterms:W3CDTF">2013-07-07T19:09:14Z</dcterms:modified>
</cp:coreProperties>
</file>