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theme/theme3.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 name="Shape 21"/>
        <p:cNvGrpSpPr/>
        <p:nvPr/>
      </p:nvGrpSpPr>
      <p:grpSpPr>
        <a:xfrm>
          <a:off y="0" x="0"/>
          <a:ext cy="0" cx="0"/>
          <a:chOff y="0" x="0"/>
          <a:chExt cy="0" cx="0"/>
        </a:xfrm>
      </p:grpSpPr>
      <p:sp>
        <p:nvSpPr>
          <p:cNvPr id="22" name="Shape 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3" name="Shape 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 name="Shape 74"/>
        <p:cNvGrpSpPr/>
        <p:nvPr/>
      </p:nvGrpSpPr>
      <p:grpSpPr>
        <a:xfrm>
          <a:off y="0" x="0"/>
          <a:ext cy="0" cx="0"/>
          <a:chOff y="0" x="0"/>
          <a:chExt cy="0" cx="0"/>
        </a:xfrm>
      </p:grpSpPr>
      <p:sp>
        <p:nvSpPr>
          <p:cNvPr id="75" name="Shape 7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6" name="Shape 7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0" name="Shape 9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7" name="Shape 9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 name="Shape 26"/>
        <p:cNvGrpSpPr/>
        <p:nvPr/>
      </p:nvGrpSpPr>
      <p:grpSpPr>
        <a:xfrm>
          <a:off y="0" x="0"/>
          <a:ext cy="0" cx="0"/>
          <a:chOff y="0" x="0"/>
          <a:chExt cy="0" cx="0"/>
        </a:xfrm>
      </p:grpSpPr>
      <p:sp>
        <p:nvSpPr>
          <p:cNvPr id="27" name="Shape 2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8" name="Shape 2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9" name="Shape 3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5" name="Shape 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7" name="Shape 57"/>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2" name="Shape 6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9" name="Shape 6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2.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4"/><Relationship Target="../media/image02.png" Type="http://schemas.openxmlformats.org/officeDocument/2006/relationships/image" Id="rId3"/><Relationship Target="../media/image01.png" Type="http://schemas.openxmlformats.org/officeDocument/2006/relationships/image" Id="rId5"/></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05.png" Type="http://schemas.openxmlformats.org/officeDocument/2006/relationships/image" Id="rId4"/><Relationship Target="../media/image06.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13.png" Type="http://schemas.openxmlformats.org/officeDocument/2006/relationships/image" Id="rId4"/><Relationship Target="../media/image06.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0.png" Type="http://schemas.openxmlformats.org/officeDocument/2006/relationships/image" Id="rId4"/><Relationship Target="../media/image09.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2.png" Type="http://schemas.openxmlformats.org/officeDocument/2006/relationships/image" Id="rId4"/><Relationship Target="../media/image0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4"/><Relationship Target="../media/image06.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08.png" Type="http://schemas.openxmlformats.org/officeDocument/2006/relationships/image" Id="rId4"/><Relationship Target="../media/image07.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4"/><Relationship Target="../media/image06.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03.png" Type="http://schemas.openxmlformats.org/officeDocument/2006/relationships/image" Id="rId4"/><Relationship Target="../media/image06.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711175" x="1422400"/>
            <a:ext cy="2857500" cx="7239000"/>
          </a:xfrm>
          <a:prstGeom prst="rect">
            <a:avLst/>
          </a:prstGeom>
          <a:blipFill>
            <a:blip r:embed="rId4"/>
            <a:stretch>
              <a:fillRect/>
            </a:stretch>
          </a:blipFill>
        </p:spPr>
      </p:sp>
      <p:sp>
        <p:nvSpPr>
          <p:cNvPr id="20" name="Shape 20"/>
          <p:cNvSpPr/>
          <p:nvPr/>
        </p:nvSpPr>
        <p:spPr>
          <a:xfrm>
            <a:off y="4180400" x="0"/>
            <a:ext cy="3439574" cx="10160000"/>
          </a:xfrm>
          <a:prstGeom prst="rect">
            <a:avLst/>
          </a:prstGeom>
          <a:blipFill>
            <a:blip r:embed="rId5"/>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0" name="Shape 70"/>
        <p:cNvGrpSpPr/>
        <p:nvPr/>
      </p:nvGrpSpPr>
      <p:grpSpPr>
        <a:xfrm>
          <a:off y="0" x="0"/>
          <a:ext cy="0" cx="0"/>
          <a:chOff y="0" x="0"/>
          <a:chExt cy="0" cx="0"/>
        </a:xfrm>
      </p:grpSpPr>
      <p:sp>
        <p:nvSpPr>
          <p:cNvPr id="71" name="Shape 71"/>
          <p:cNvSpPr txBox="1"/>
          <p:nvPr>
            <p:ph type="title"/>
          </p:nvPr>
        </p:nvSpPr>
        <p:spPr>
          <a:xfrm>
            <a:off y="980700" x="679075"/>
            <a:ext cy="862875" cx="9114350"/>
          </a:xfrm>
          <a:prstGeom prst="rect">
            <a:avLst/>
          </a:prstGeom>
        </p:spPr>
        <p:txBody>
          <a:bodyPr bIns="38100" rIns="38100" lIns="38100" tIns="38100" anchor="b" anchorCtr="0">
            <a:noAutofit/>
          </a:bodyPr>
          <a:lstStyle/>
          <a:p>
            <a:pPr algn="l" marR="0" indent="0" marL="0">
              <a:lnSpc>
                <a:spcPct val="120192"/>
              </a:lnSpc>
              <a:spcBef>
                <a:spcPts val="0"/>
              </a:spcBef>
              <a:spcAft>
                <a:spcPts val="0"/>
              </a:spcAft>
              <a:buNone/>
            </a:pPr>
            <a:r>
              <a:rPr b="1" sz="2888" lang="en-US">
                <a:solidFill>
                  <a:srgbClr val="04617B"/>
                </a:solidFill>
                <a:latin typeface="Arial"/>
                <a:ea typeface="Arial"/>
                <a:cs typeface="Arial"/>
                <a:sym typeface="Arial"/>
              </a:rPr>
              <a:t>НЕ СКАЧИВАЙ ФАЙЛЫ ИЗ НЕИЗВЕСТНЫХ ИСТОЧНИКОВ</a:t>
            </a:r>
          </a:p>
        </p:txBody>
      </p:sp>
      <p:sp>
        <p:nvSpPr>
          <p:cNvPr id="72" name="Shape 72"/>
          <p:cNvSpPr txBox="1"/>
          <p:nvPr>
            <p:ph idx="1" type="body"/>
          </p:nvPr>
        </p:nvSpPr>
        <p:spPr>
          <a:xfrm>
            <a:off y="1913800" x="783150"/>
            <a:ext cy="5053875" cx="6592000"/>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Без сомнения, ты часто получаешь сообщения, предлагающие тебе скачать фото, песню или видео.</a:t>
            </a:r>
          </a:p>
          <a:p>
            <a:pPr algn="l" marR="0" indent="0" marL="0">
              <a:lnSpc>
                <a:spcPct val="120138"/>
              </a:lnSpc>
              <a:spcBef>
                <a:spcPts val="365"/>
              </a:spcBef>
              <a:spcAft>
                <a:spcPts val="0"/>
              </a:spcAft>
              <a:buNone/>
            </a:pPr>
            <a:r>
              <a:rPr b="1" sz="2000" lang="en-US">
                <a:solidFill>
                  <a:srgbClr val="000000"/>
                </a:solidFill>
                <a:latin typeface="Arial"/>
                <a:ea typeface="Arial"/>
                <a:cs typeface="Arial"/>
                <a:sym typeface="Arial"/>
              </a:rPr>
              <a:t>ИНОГДА ТАКИЕ ФАЙЛЫ МОГУТ ОТПРАВЛЯТЬСЯ НЕ ЧЕЛОВЕКОМ ИЗ ТВОИХ КОНТАКТОВ, А ВИРУСОМ, КОТОРЫЙ ЗАРАЗИЛ ЕГО КОМПЬЮТЕР ИПЫТАЕТСЯ РАСПРОСТРАНИТЬСЯ СРЕДИ ДРУГИХ ПОЛЬЗОВАТЕЛЕЙ.</a:t>
            </a:r>
          </a:p>
          <a:p>
            <a:pPr algn="l" marR="0" indent="0" marL="0">
              <a:lnSpc>
                <a:spcPct val="120138"/>
              </a:lnSpc>
              <a:spcBef>
                <a:spcPts val="365"/>
              </a:spcBef>
              <a:spcAft>
                <a:spcPts val="0"/>
              </a:spcAft>
              <a:buNone/>
            </a:pPr>
            <a:r>
              <a:rPr sz="2000" lang="en-US">
                <a:solidFill>
                  <a:srgbClr val="000000"/>
                </a:solidFill>
                <a:latin typeface="Arial"/>
                <a:ea typeface="Arial"/>
                <a:cs typeface="Arial"/>
                <a:sym typeface="Arial"/>
              </a:rPr>
              <a:t>Именно по этой причине ты должен всегда спрашивать своего знакомого, действительно ли он отправил тебе сообщение или файл. Если он этого не делал, сообщи ему, что его компьютер заражен. Пусть он сообщит своим знакомым, которые получили от него подобное сообщение или файл, чтобы они не открывали их. </a:t>
            </a:r>
          </a:p>
          <a:p>
            <a:r>
              <a:t/>
            </a:r>
          </a:p>
        </p:txBody>
      </p:sp>
      <p:sp>
        <p:nvSpPr>
          <p:cNvPr id="73" name="Shape 73"/>
          <p:cNvSpPr/>
          <p:nvPr/>
        </p:nvSpPr>
        <p:spPr>
          <a:xfrm>
            <a:off y="3323150" x="7313075"/>
            <a:ext cy="2360075" cx="2688150"/>
          </a:xfrm>
          <a:prstGeom prst="rect">
            <a:avLst/>
          </a:prstGeom>
          <a:blipFill>
            <a:blip r:embed="rId4"/>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7" name="Shape 77"/>
        <p:cNvGrpSpPr/>
        <p:nvPr/>
      </p:nvGrpSpPr>
      <p:grpSpPr>
        <a:xfrm>
          <a:off y="0" x="0"/>
          <a:ext cy="0" cx="0"/>
          <a:chOff y="0" x="0"/>
          <a:chExt cy="0" cx="0"/>
        </a:xfrm>
      </p:grpSpPr>
      <p:sp>
        <p:nvSpPr>
          <p:cNvPr id="78" name="Shape 78"/>
          <p:cNvSpPr txBox="1"/>
          <p:nvPr>
            <p:ph type="title"/>
          </p:nvPr>
        </p:nvSpPr>
        <p:spPr>
          <a:xfrm>
            <a:off y="1220600" x="918975"/>
            <a:ext cy="585950" cx="8955599"/>
          </a:xfrm>
          <a:prstGeom prst="rect">
            <a:avLst/>
          </a:prstGeom>
        </p:spPr>
        <p:txBody>
          <a:bodyPr bIns="38100" rIns="38100" lIns="38100" tIns="38100" anchor="b" anchorCtr="0">
            <a:noAutofit/>
          </a:bodyPr>
          <a:lstStyle/>
          <a:p>
            <a:pPr algn="l" marR="0" indent="0" marL="0">
              <a:lnSpc>
                <a:spcPct val="119921"/>
              </a:lnSpc>
              <a:spcBef>
                <a:spcPts val="0"/>
              </a:spcBef>
              <a:spcAft>
                <a:spcPts val="0"/>
              </a:spcAft>
              <a:buNone/>
            </a:pPr>
            <a:r>
              <a:rPr b="1" sz="3555" lang="en-US">
                <a:solidFill>
                  <a:srgbClr val="04617B"/>
                </a:solidFill>
                <a:latin typeface="Arial"/>
                <a:ea typeface="Arial"/>
                <a:cs typeface="Arial"/>
                <a:sym typeface="Arial"/>
              </a:rPr>
              <a:t>НЕ ОТКРЫВАЙ ПОДОЗРИТЕЛЬНЫЕ ФАЙЛЫ</a:t>
            </a:r>
          </a:p>
        </p:txBody>
      </p:sp>
      <p:sp>
        <p:nvSpPr>
          <p:cNvPr id="79" name="Shape 79"/>
          <p:cNvSpPr txBox="1"/>
          <p:nvPr>
            <p:ph idx="1" type="body"/>
          </p:nvPr>
        </p:nvSpPr>
        <p:spPr>
          <a:xfrm>
            <a:off y="1913800" x="783150"/>
            <a:ext cy="5053875" cx="5311400"/>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000000"/>
                </a:solidFill>
                <a:latin typeface="Arial"/>
                <a:ea typeface="Arial"/>
                <a:cs typeface="Arial"/>
                <a:sym typeface="Arial"/>
              </a:rPr>
              <a:t>Если твое решение безопасности говорит тебе, что файл содержит или может содержать угрозу, не открывай файл. </a:t>
            </a:r>
          </a:p>
          <a:p>
            <a:pPr algn="l" marR="0" indent="0" marL="0">
              <a:lnSpc>
                <a:spcPct val="120089"/>
              </a:lnSpc>
              <a:spcBef>
                <a:spcPts val="563"/>
              </a:spcBef>
              <a:spcAft>
                <a:spcPts val="0"/>
              </a:spcAft>
              <a:buNone/>
            </a:pPr>
            <a:r>
              <a:rPr b="1" sz="3111" lang="en-US">
                <a:solidFill>
                  <a:srgbClr val="000000"/>
                </a:solidFill>
                <a:latin typeface="Arial"/>
                <a:ea typeface="Arial"/>
                <a:cs typeface="Arial"/>
                <a:sym typeface="Arial"/>
              </a:rPr>
              <a:t>ПРОСТО УДАЛИ ЕГО.</a:t>
            </a:r>
          </a:p>
        </p:txBody>
      </p:sp>
      <p:sp>
        <p:nvSpPr>
          <p:cNvPr id="80" name="Shape 80"/>
          <p:cNvSpPr/>
          <p:nvPr/>
        </p:nvSpPr>
        <p:spPr>
          <a:xfrm>
            <a:off y="2201325" x="5873750"/>
            <a:ext cy="4730724" cx="3968750"/>
          </a:xfrm>
          <a:prstGeom prst="rect">
            <a:avLst/>
          </a:prstGeom>
          <a:blipFill>
            <a:blip r:embed="rId4"/>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4" name="Shape 84"/>
        <p:cNvGrpSpPr/>
        <p:nvPr/>
      </p:nvGrpSpPr>
      <p:grpSpPr>
        <a:xfrm>
          <a:off y="0" x="0"/>
          <a:ext cy="0" cx="0"/>
          <a:chOff y="0" x="0"/>
          <a:chExt cy="0" cx="0"/>
        </a:xfrm>
      </p:grpSpPr>
      <p:sp>
        <p:nvSpPr>
          <p:cNvPr id="85" name="Shape 85"/>
          <p:cNvSpPr txBox="1"/>
          <p:nvPr>
            <p:ph type="title"/>
          </p:nvPr>
        </p:nvSpPr>
        <p:spPr>
          <a:xfrm>
            <a:off y="980700" x="439200"/>
            <a:ext cy="718250" cx="9195500"/>
          </a:xfrm>
          <a:prstGeom prst="rect">
            <a:avLst/>
          </a:prstGeom>
        </p:spPr>
        <p:txBody>
          <a:bodyPr bIns="38100" rIns="38100" lIns="38100" tIns="38100" anchor="b" anchorCtr="0">
            <a:noAutofit/>
          </a:bodyPr>
          <a:lstStyle/>
          <a:p>
            <a:pPr algn="l" marR="0" indent="0" marL="0">
              <a:lnSpc>
                <a:spcPct val="120138"/>
              </a:lnSpc>
              <a:spcBef>
                <a:spcPts val="0"/>
              </a:spcBef>
              <a:spcAft>
                <a:spcPts val="0"/>
              </a:spcAft>
              <a:buNone/>
            </a:pPr>
            <a:r>
              <a:rPr b="1" sz="4000" lang="en-US">
                <a:solidFill>
                  <a:srgbClr val="04617B"/>
                </a:solidFill>
                <a:latin typeface="Arial"/>
                <a:ea typeface="Arial"/>
                <a:cs typeface="Arial"/>
                <a:sym typeface="Arial"/>
              </a:rPr>
              <a:t>НЕ ОБЩАЙСЯ С НЕЗНАКОМЦАМИ</a:t>
            </a:r>
          </a:p>
        </p:txBody>
      </p:sp>
      <p:sp>
        <p:nvSpPr>
          <p:cNvPr id="86" name="Shape 86"/>
          <p:cNvSpPr txBox="1"/>
          <p:nvPr>
            <p:ph idx="1" type="body"/>
          </p:nvPr>
        </p:nvSpPr>
        <p:spPr>
          <a:xfrm>
            <a:off y="1913800" x="299850"/>
            <a:ext cy="5053875" cx="4995675"/>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В чатах или системах обмена мгновенными сообщениями </a:t>
            </a:r>
            <a:r>
              <a:rPr b="1" sz="2666" lang="en-US">
                <a:solidFill>
                  <a:srgbClr val="000000"/>
                </a:solidFill>
                <a:latin typeface="Arial"/>
                <a:ea typeface="Arial"/>
                <a:cs typeface="Arial"/>
                <a:sym typeface="Arial"/>
              </a:rPr>
              <a:t>ТЫ НИКОГДА НЕ МОЖЕШЬ БЫТЬ УВЕРЕН В ТОМ, КТО С ТОБОЙ ОБЩАЕТСЯ.</a:t>
            </a:r>
          </a:p>
          <a:p>
            <a:pPr algn="l" marR="0" indent="0" marL="0">
              <a:lnSpc>
                <a:spcPct val="119791"/>
              </a:lnSpc>
              <a:spcBef>
                <a:spcPts val="479"/>
              </a:spcBef>
              <a:spcAft>
                <a:spcPts val="0"/>
              </a:spcAft>
              <a:buNone/>
            </a:pPr>
            <a:r>
              <a:rPr sz="2666" lang="en-US">
                <a:solidFill>
                  <a:srgbClr val="000000"/>
                </a:solidFill>
                <a:latin typeface="Arial"/>
                <a:ea typeface="Arial"/>
                <a:cs typeface="Arial"/>
                <a:sym typeface="Arial"/>
              </a:rPr>
              <a:t>Никогда не заводи дружбу с незнакомцами, и ни под какими предлогами не соглашайтесь на встречу с ними в реальной жизни.</a:t>
            </a:r>
          </a:p>
          <a:p>
            <a:r>
              <a:t/>
            </a:r>
          </a:p>
        </p:txBody>
      </p:sp>
      <p:sp>
        <p:nvSpPr>
          <p:cNvPr id="87" name="Shape 87"/>
          <p:cNvSpPr/>
          <p:nvPr/>
        </p:nvSpPr>
        <p:spPr>
          <a:xfrm>
            <a:off y="1883825" x="5513900"/>
            <a:ext cy="4572000" cx="4572000"/>
          </a:xfrm>
          <a:prstGeom prst="rect">
            <a:avLst/>
          </a:prstGeom>
          <a:blipFill>
            <a:blip r:embed="rId4"/>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1" name="Shape 91"/>
        <p:cNvGrpSpPr/>
        <p:nvPr/>
      </p:nvGrpSpPr>
      <p:grpSpPr>
        <a:xfrm>
          <a:off y="0" x="0"/>
          <a:ext cy="0" cx="0"/>
          <a:chOff y="0" x="0"/>
          <a:chExt cy="0" cx="0"/>
        </a:xfrm>
      </p:grpSpPr>
      <p:sp>
        <p:nvSpPr>
          <p:cNvPr id="92" name="Shape 92"/>
          <p:cNvSpPr txBox="1"/>
          <p:nvPr>
            <p:ph type="title"/>
          </p:nvPr>
        </p:nvSpPr>
        <p:spPr>
          <a:xfrm>
            <a:off y="901325" x="199300"/>
            <a:ext cy="665324" cx="9758174"/>
          </a:xfrm>
          <a:prstGeom prst="rect">
            <a:avLst/>
          </a:prstGeom>
        </p:spPr>
        <p:txBody>
          <a:bodyPr bIns="38100" rIns="38100" lIns="38100" tIns="38100" anchor="b" anchorCtr="0">
            <a:noAutofit/>
          </a:bodyPr>
          <a:lstStyle/>
          <a:p>
            <a:pPr algn="l" marR="0" indent="0" marL="0">
              <a:lnSpc>
                <a:spcPct val="120192"/>
              </a:lnSpc>
              <a:spcBef>
                <a:spcPts val="0"/>
              </a:spcBef>
              <a:spcAft>
                <a:spcPts val="0"/>
              </a:spcAft>
              <a:buNone/>
            </a:pPr>
            <a:r>
              <a:rPr b="1" sz="2888" lang="en-US">
                <a:solidFill>
                  <a:srgbClr val="04617B"/>
                </a:solidFill>
                <a:latin typeface="Arial"/>
                <a:ea typeface="Arial"/>
                <a:cs typeface="Arial"/>
                <a:sym typeface="Arial"/>
              </a:rPr>
              <a:t>НЕ РАСПРОСТРАНЯЙ В ИНТЕРНЕТЕ ЛИЧНУЮ ИНФОРМАЦИЮ</a:t>
            </a:r>
          </a:p>
        </p:txBody>
      </p:sp>
      <p:sp>
        <p:nvSpPr>
          <p:cNvPr id="93" name="Shape 93"/>
          <p:cNvSpPr txBox="1"/>
          <p:nvPr>
            <p:ph idx="1" type="body"/>
          </p:nvPr>
        </p:nvSpPr>
        <p:spPr>
          <a:xfrm>
            <a:off y="1700375" x="541500"/>
            <a:ext cy="5214399" cx="6191599"/>
          </a:xfrm>
          <a:prstGeom prst="rect">
            <a:avLst/>
          </a:prstGeom>
        </p:spPr>
        <p:txBody>
          <a:bodyPr bIns="38100" rIns="38100" lIns="38100" tIns="38100" anchor="t" anchorCtr="0">
            <a:noAutofit/>
          </a:bodyPr>
          <a:lstStyle/>
          <a:p>
            <a:pPr algn="l" marR="0" indent="0" marL="0">
              <a:lnSpc>
                <a:spcPct val="120138"/>
              </a:lnSpc>
              <a:spcBef>
                <a:spcPts val="0"/>
              </a:spcBef>
              <a:spcAft>
                <a:spcPts val="0"/>
              </a:spcAft>
              <a:buNone/>
            </a:pPr>
            <a:r>
              <a:rPr sz="2000" lang="en-US">
                <a:solidFill>
                  <a:srgbClr val="000000"/>
                </a:solidFill>
                <a:latin typeface="Arial"/>
                <a:ea typeface="Arial"/>
                <a:cs typeface="Arial"/>
                <a:sym typeface="Arial"/>
              </a:rPr>
              <a:t>Никогда не отправляй свою личную информацию (твои данные, фотографии, адрес и пр.) по электронной почте и через системы обмена мгновенными сообщениями, а также никогда не публикуй такого рода информацию в блогах и форумах. Кроме того, будь внимательным при</a:t>
            </a:r>
          </a:p>
          <a:p>
            <a:pPr algn="l" marR="0" indent="0" marL="0">
              <a:lnSpc>
                <a:spcPct val="120138"/>
              </a:lnSpc>
              <a:spcBef>
                <a:spcPts val="365"/>
              </a:spcBef>
              <a:spcAft>
                <a:spcPts val="0"/>
              </a:spcAft>
              <a:buNone/>
            </a:pPr>
            <a:r>
              <a:rPr sz="2000" lang="en-US">
                <a:solidFill>
                  <a:srgbClr val="000000"/>
                </a:solidFill>
                <a:latin typeface="Arial"/>
                <a:ea typeface="Arial"/>
                <a:cs typeface="Arial"/>
                <a:sym typeface="Arial"/>
              </a:rPr>
              <a:t>создании профилей в таких сервисах, как acebook или MySpace.</a:t>
            </a:r>
          </a:p>
          <a:p>
            <a:pPr algn="l" marR="0" indent="0" marL="0">
              <a:lnSpc>
                <a:spcPct val="120138"/>
              </a:lnSpc>
              <a:spcBef>
                <a:spcPts val="365"/>
              </a:spcBef>
              <a:spcAft>
                <a:spcPts val="0"/>
              </a:spcAft>
              <a:buNone/>
            </a:pPr>
            <a:r>
              <a:rPr sz="2000" lang="en-US">
                <a:solidFill>
                  <a:srgbClr val="000000"/>
                </a:solidFill>
                <a:latin typeface="Arial"/>
                <a:ea typeface="Arial"/>
                <a:cs typeface="Arial"/>
                <a:sym typeface="Arial"/>
              </a:rPr>
              <a:t>Ты никогда не должен размещать такую конфиденциальную информацию, как твой возраст и твой адрес проживания. Также рекомендуем тебе не использовать свое настоящее имя, а пользоваться псевдонимом или ником.</a:t>
            </a:r>
          </a:p>
        </p:txBody>
      </p:sp>
      <p:sp>
        <p:nvSpPr>
          <p:cNvPr id="94" name="Shape 94"/>
          <p:cNvSpPr/>
          <p:nvPr/>
        </p:nvSpPr>
        <p:spPr>
          <a:xfrm>
            <a:off y="2370650" x="7154325"/>
            <a:ext cy="3429000" cx="2487074"/>
          </a:xfrm>
          <a:prstGeom prst="rect">
            <a:avLst/>
          </a:prstGeom>
          <a:blipFill>
            <a:blip r:embed="rId4"/>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8" name="Shape 98"/>
        <p:cNvGrpSpPr/>
        <p:nvPr/>
      </p:nvGrpSpPr>
      <p:grpSpPr>
        <a:xfrm>
          <a:off y="0" x="0"/>
          <a:ext cy="0" cx="0"/>
          <a:chOff y="0" x="0"/>
          <a:chExt cy="0" cx="0"/>
        </a:xfrm>
      </p:grpSpPr>
      <p:sp>
        <p:nvSpPr>
          <p:cNvPr id="99" name="Shape 99"/>
          <p:cNvSpPr txBox="1"/>
          <p:nvPr>
            <p:ph type="title"/>
          </p:nvPr>
        </p:nvSpPr>
        <p:spPr>
          <a:xfrm>
            <a:off y="1141225" x="520325"/>
            <a:ext cy="1037499" cx="9193724"/>
          </a:xfrm>
          <a:prstGeom prst="rect">
            <a:avLst/>
          </a:prstGeom>
        </p:spPr>
        <p:txBody>
          <a:bodyPr bIns="38100" rIns="38100" lIns="38100" tIns="38100" anchor="b" anchorCtr="0">
            <a:noAutofit/>
          </a:bodyPr>
          <a:lstStyle/>
          <a:p>
            <a:pPr algn="l" marR="0" indent="0" marL="0">
              <a:lnSpc>
                <a:spcPct val="120089"/>
              </a:lnSpc>
              <a:spcBef>
                <a:spcPts val="0"/>
              </a:spcBef>
              <a:spcAft>
                <a:spcPts val="0"/>
              </a:spcAft>
              <a:buNone/>
            </a:pPr>
            <a:r>
              <a:rPr b="1" sz="3111" lang="en-US">
                <a:solidFill>
                  <a:srgbClr val="04617B"/>
                </a:solidFill>
                <a:latin typeface="Arial"/>
                <a:ea typeface="Arial"/>
                <a:cs typeface="Arial"/>
                <a:sym typeface="Arial"/>
              </a:rPr>
              <a:t>ОСТЕРЕГАЙТЕСЬ ЗАМАНЧИВЫХ ПРЕДЛОЖЕНИЙ РАБОТЫ</a:t>
            </a:r>
          </a:p>
        </p:txBody>
      </p:sp>
      <p:sp>
        <p:nvSpPr>
          <p:cNvPr id="100" name="Shape 100"/>
          <p:cNvSpPr txBox="1"/>
          <p:nvPr>
            <p:ph idx="1" type="body"/>
          </p:nvPr>
        </p:nvSpPr>
        <p:spPr>
          <a:xfrm>
            <a:off y="2340675" x="700250"/>
            <a:ext cy="3175349" cx="63520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Как правило, никто ничего не дает просто так. Если ты получил фантастическое предложение работы от</a:t>
            </a:r>
          </a:p>
          <a:p>
            <a:pPr algn="l" marR="0" indent="0" marL="0">
              <a:lnSpc>
                <a:spcPct val="119791"/>
              </a:lnSpc>
              <a:spcBef>
                <a:spcPts val="479"/>
              </a:spcBef>
              <a:spcAft>
                <a:spcPts val="0"/>
              </a:spcAft>
              <a:buNone/>
            </a:pPr>
            <a:r>
              <a:rPr sz="2666" lang="en-US">
                <a:solidFill>
                  <a:srgbClr val="000000"/>
                </a:solidFill>
                <a:latin typeface="Arial"/>
                <a:ea typeface="Arial"/>
                <a:cs typeface="Arial"/>
                <a:sym typeface="Arial"/>
              </a:rPr>
              <a:t>неизвестных пользователей, то </a:t>
            </a:r>
            <a:r>
              <a:rPr b="1" sz="2666" lang="en-US">
                <a:solidFill>
                  <a:srgbClr val="000000"/>
                </a:solidFill>
                <a:latin typeface="Arial"/>
                <a:ea typeface="Arial"/>
                <a:cs typeface="Arial"/>
                <a:sym typeface="Arial"/>
              </a:rPr>
              <a:t>НЕ</a:t>
            </a:r>
          </a:p>
          <a:p>
            <a:pPr algn="l" marR="0" indent="0" marL="0">
              <a:lnSpc>
                <a:spcPct val="119791"/>
              </a:lnSpc>
              <a:spcBef>
                <a:spcPts val="479"/>
              </a:spcBef>
              <a:spcAft>
                <a:spcPts val="0"/>
              </a:spcAft>
              <a:buNone/>
            </a:pPr>
            <a:r>
              <a:rPr b="1" sz="2666" lang="en-US">
                <a:solidFill>
                  <a:srgbClr val="000000"/>
                </a:solidFill>
                <a:latin typeface="Arial"/>
                <a:ea typeface="Arial"/>
                <a:cs typeface="Arial"/>
                <a:sym typeface="Arial"/>
              </a:rPr>
              <a:t>ОБРАЩАЙ НА НЕГО ВНИМАНИЯ.</a:t>
            </a:r>
          </a:p>
        </p:txBody>
      </p:sp>
      <p:sp>
        <p:nvSpPr>
          <p:cNvPr id="101" name="Shape 101"/>
          <p:cNvSpPr/>
          <p:nvPr/>
        </p:nvSpPr>
        <p:spPr>
          <a:xfrm>
            <a:off y="3937000" x="7429500"/>
            <a:ext cy="3682975" cx="2730500"/>
          </a:xfrm>
          <a:prstGeom prst="rect">
            <a:avLst/>
          </a:prstGeom>
          <a:blipFill>
            <a:blip r:embed="rId4"/>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5" name="Shape 105"/>
        <p:cNvGrpSpPr/>
        <p:nvPr/>
      </p:nvGrpSpPr>
      <p:grpSpPr>
        <a:xfrm>
          <a:off y="0" x="0"/>
          <a:ext cy="0" cx="0"/>
          <a:chOff y="0" x="0"/>
          <a:chExt cy="0" cx="0"/>
        </a:xfrm>
      </p:grpSpPr>
      <p:sp>
        <p:nvSpPr>
          <p:cNvPr id="106" name="Shape 106"/>
          <p:cNvSpPr txBox="1"/>
          <p:nvPr>
            <p:ph idx="1" type="body"/>
          </p:nvPr>
        </p:nvSpPr>
        <p:spPr>
          <a:xfrm>
            <a:off y="1060075" x="460375"/>
            <a:ext cy="5907600" cx="60345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Если у тебя возникли вопросы обо всем этом, если ты столкнулся с чем-то подозрительным, если ты получил оскорбительные или опасные письма, то обсуди это с взрослыми. Они смогут тебе помочь.</a:t>
            </a:r>
          </a:p>
          <a:p>
            <a:r>
              <a:t/>
            </a:r>
          </a:p>
          <a:p>
            <a:pPr algn="l" marR="0" indent="0" marL="0">
              <a:lnSpc>
                <a:spcPct val="120000"/>
              </a:lnSpc>
              <a:spcBef>
                <a:spcPts val="396"/>
              </a:spcBef>
              <a:spcAft>
                <a:spcPts val="0"/>
              </a:spcAft>
              <a:buNone/>
            </a:pPr>
            <a:r>
              <a:rPr b="1" sz="2222" lang="en-US">
                <a:solidFill>
                  <a:srgbClr val="000000"/>
                </a:solidFill>
                <a:latin typeface="Arial"/>
                <a:ea typeface="Arial"/>
                <a:cs typeface="Arial"/>
                <a:sym typeface="Arial"/>
              </a:rPr>
              <a:t>Используй Интернет ответственно и всегда проси помощи у родителей или учителей, когда тебе это необходимо.</a:t>
            </a:r>
          </a:p>
          <a:p>
            <a:pPr algn="l" marR="0" indent="0" marL="0">
              <a:lnSpc>
                <a:spcPct val="120000"/>
              </a:lnSpc>
              <a:spcBef>
                <a:spcPts val="396"/>
              </a:spcBef>
              <a:spcAft>
                <a:spcPts val="0"/>
              </a:spcAft>
              <a:buNone/>
            </a:pPr>
            <a:r>
              <a:rPr b="1" sz="2222" lang="en-US">
                <a:solidFill>
                  <a:srgbClr val="000000"/>
                </a:solidFill>
                <a:latin typeface="Arial"/>
                <a:ea typeface="Arial"/>
                <a:cs typeface="Arial"/>
                <a:sym typeface="Arial"/>
              </a:rPr>
              <a:t>В результате, ты всегда будешь в безопасности и сможешь наслаждаться Интернетом.</a:t>
            </a:r>
          </a:p>
        </p:txBody>
      </p:sp>
      <p:sp>
        <p:nvSpPr>
          <p:cNvPr id="107" name="Shape 107"/>
          <p:cNvSpPr/>
          <p:nvPr/>
        </p:nvSpPr>
        <p:spPr>
          <a:xfrm>
            <a:off y="1883825" x="6508750"/>
            <a:ext cy="4254474" cx="3534825"/>
          </a:xfrm>
          <a:prstGeom prst="rect">
            <a:avLst/>
          </a:prstGeom>
          <a:blipFill>
            <a:blip r:embed="rId4"/>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4" name="Shape 24"/>
        <p:cNvGrpSpPr/>
        <p:nvPr/>
      </p:nvGrpSpPr>
      <p:grpSpPr>
        <a:xfrm>
          <a:off y="0" x="0"/>
          <a:ext cy="0" cx="0"/>
          <a:chOff y="0" x="0"/>
          <a:chExt cy="0" cx="0"/>
        </a:xfrm>
      </p:grpSpPr>
      <p:sp>
        <p:nvSpPr>
          <p:cNvPr id="25" name="Shape 25"/>
          <p:cNvSpPr txBox="1"/>
          <p:nvPr/>
        </p:nvSpPr>
        <p:spPr>
          <a:xfrm>
            <a:off y="1060075" x="610300"/>
            <a:ext cy="5992274" cx="9015574"/>
          </a:xfrm>
          <a:prstGeom prst="rect">
            <a:avLst/>
          </a:prstGeom>
        </p:spPr>
        <p:txBody>
          <a:bodyPr bIns="38100" rIns="38100" lIns="38100" tIns="38100" anchor="t" anchorCtr="0">
            <a:noAutofit/>
          </a:bodyPr>
          <a:lstStyle/>
          <a:p>
            <a:pPr algn="l" marR="0" indent="0" marL="0">
              <a:lnSpc>
                <a:spcPct val="107954"/>
              </a:lnSpc>
              <a:spcBef>
                <a:spcPts val="0"/>
              </a:spcBef>
              <a:spcAft>
                <a:spcPts val="0"/>
              </a:spcAft>
              <a:buNone/>
            </a:pPr>
            <a:r>
              <a:rPr sz="2444" lang="en-US">
                <a:solidFill>
                  <a:srgbClr val="000000"/>
                </a:solidFill>
                <a:latin typeface="Arial"/>
                <a:ea typeface="Arial"/>
                <a:cs typeface="Arial"/>
                <a:sym typeface="Arial"/>
              </a:rPr>
              <a:t>Сегодня все больше и больше компьютеров подключаются к работе в сети Интернет. При этом все большее распространение получает подключение по высокоскоростным каналам, как на работе, так и дома. Все большее количество детей получает возможность работать в Интернет. Но вместе с тем все острее встает проблема обеспечения безопасности наших детей в Интернет. Так как изначально Интернет развивался вне какого-либо контроля, то теперь он представляет собой огромное количество информации, причем далеко не всегда безопасной. В связи с этим и с тем, что возраст, в котором человек начинает работать с Интернет, становится все моложе, возникает проблема обеспечения безопасности детей. </a:t>
            </a:r>
          </a:p>
          <a:p>
            <a:r>
              <a:t/>
            </a:r>
          </a:p>
          <a:p>
            <a:pPr algn="l" marR="0" indent="0" marL="0">
              <a:lnSpc>
                <a:spcPct val="107954"/>
              </a:lnSpc>
              <a:spcBef>
                <a:spcPts val="438"/>
              </a:spcBef>
              <a:spcAft>
                <a:spcPts val="0"/>
              </a:spcAft>
              <a:buNone/>
            </a:pPr>
            <a:r>
              <a:rPr sz="2444" lang="en-US">
                <a:solidFill>
                  <a:srgbClr val="000000"/>
                </a:solidFill>
                <a:latin typeface="Arial"/>
                <a:ea typeface="Arial"/>
                <a:cs typeface="Arial"/>
                <a:sym typeface="Arial"/>
              </a:rPr>
              <a:t>Следует понимать, что подключаясь к Интернет, ваш ребенок встречается с целым рядом угроз, о которых он может даже и не подозревать.</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 name="Shape 29"/>
        <p:cNvGrpSpPr/>
        <p:nvPr/>
      </p:nvGrpSpPr>
      <p:grpSpPr>
        <a:xfrm>
          <a:off y="0" x="0"/>
          <a:ext cy="0" cx="0"/>
          <a:chOff y="0" x="0"/>
          <a:chExt cy="0" cx="0"/>
        </a:xfrm>
      </p:grpSpPr>
      <p:sp>
        <p:nvSpPr>
          <p:cNvPr id="30" name="Shape 30"/>
          <p:cNvSpPr txBox="1"/>
          <p:nvPr>
            <p:ph type="title"/>
          </p:nvPr>
        </p:nvSpPr>
        <p:spPr>
          <a:xfrm>
            <a:off y="980700" x="508000"/>
            <a:ext cy="3145349" cx="9608249"/>
          </a:xfrm>
          <a:prstGeom prst="rect">
            <a:avLst/>
          </a:prstGeom>
        </p:spPr>
        <p:txBody>
          <a:bodyPr bIns="38100" rIns="38100" lIns="38100" tIns="38100" anchor="b" anchorCtr="0">
            <a:noAutofit/>
          </a:bodyPr>
          <a:lstStyle/>
          <a:p>
            <a:pPr algn="l" marR="0" indent="0" marL="0">
              <a:lnSpc>
                <a:spcPct val="120000"/>
              </a:lnSpc>
              <a:spcBef>
                <a:spcPts val="0"/>
              </a:spcBef>
              <a:spcAft>
                <a:spcPts val="0"/>
              </a:spcAft>
              <a:buNone/>
            </a:pPr>
            <a:r>
              <a:rPr sz="6666" lang="en-US">
                <a:solidFill>
                  <a:srgbClr val="04617B"/>
                </a:solidFill>
                <a:latin typeface="Arial"/>
                <a:ea typeface="Arial"/>
                <a:cs typeface="Arial"/>
                <a:sym typeface="Arial"/>
              </a:rPr>
              <a:t>Какие угрозы встречаются наиболее часто?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 name="Shape 34"/>
        <p:cNvGrpSpPr/>
        <p:nvPr/>
      </p:nvGrpSpPr>
      <p:grpSpPr>
        <a:xfrm>
          <a:off y="0" x="0"/>
          <a:ext cy="0" cx="0"/>
          <a:chOff y="0" x="0"/>
          <a:chExt cy="0" cx="0"/>
        </a:xfrm>
      </p:grpSpPr>
      <p:sp>
        <p:nvSpPr>
          <p:cNvPr id="35" name="Shape 35"/>
          <p:cNvSpPr txBox="1"/>
          <p:nvPr>
            <p:ph type="title"/>
          </p:nvPr>
        </p:nvSpPr>
        <p:spPr>
          <a:xfrm>
            <a:off y="834300" x="508000"/>
            <a:ext cy="1295024" cx="9220200"/>
          </a:xfrm>
          <a:prstGeom prst="rect">
            <a:avLst/>
          </a:prstGeom>
        </p:spPr>
        <p:txBody>
          <a:bodyPr bIns="38100" rIns="38100" lIns="38100" tIns="38100" anchor="b" anchorCtr="0">
            <a:noAutofit/>
          </a:bodyPr>
          <a:lstStyle/>
          <a:p>
            <a:pPr algn="l" marR="0" indent="0" marL="0">
              <a:lnSpc>
                <a:spcPct val="120000"/>
              </a:lnSpc>
              <a:spcBef>
                <a:spcPts val="0"/>
              </a:spcBef>
              <a:spcAft>
                <a:spcPts val="0"/>
              </a:spcAft>
              <a:buNone/>
            </a:pPr>
            <a:r>
              <a:rPr sz="4444" lang="en-US">
                <a:solidFill>
                  <a:srgbClr val="04617B"/>
                </a:solidFill>
                <a:latin typeface="Arial"/>
                <a:ea typeface="Arial"/>
                <a:cs typeface="Arial"/>
                <a:sym typeface="Arial"/>
              </a:rPr>
              <a:t>Угроза заражения вредоносным ПО. </a:t>
            </a:r>
          </a:p>
        </p:txBody>
      </p:sp>
      <p:sp>
        <p:nvSpPr>
          <p:cNvPr id="36" name="Shape 36"/>
          <p:cNvSpPr txBox="1"/>
          <p:nvPr/>
        </p:nvSpPr>
        <p:spPr>
          <a:xfrm>
            <a:off y="2201325" x="610300"/>
            <a:ext cy="4852799" cx="9015574"/>
          </a:xfrm>
          <a:prstGeom prst="rect">
            <a:avLst/>
          </a:prstGeom>
        </p:spPr>
        <p:txBody>
          <a:bodyPr bIns="38100" rIns="38100" lIns="38100" tIns="38100" anchor="t" anchorCtr="0">
            <a:noAutofit/>
          </a:bodyPr>
          <a:lstStyle/>
          <a:p>
            <a:pPr algn="l" marR="0" indent="0" marL="0">
              <a:lnSpc>
                <a:spcPct val="107954"/>
              </a:lnSpc>
              <a:spcBef>
                <a:spcPts val="438"/>
              </a:spcBef>
              <a:spcAft>
                <a:spcPts val="0"/>
              </a:spcAft>
              <a:buNone/>
            </a:pPr>
            <a:r>
              <a:rPr sz="2444" lang="en-US">
                <a:solidFill>
                  <a:srgbClr val="000000"/>
                </a:solidFill>
                <a:latin typeface="Arial"/>
                <a:ea typeface="Arial"/>
                <a:cs typeface="Arial"/>
                <a:sym typeface="Arial"/>
              </a:rPr>
              <a:t>
</a:t>
            </a:r>
            <a:r>
              <a:rPr sz="2444" lang="en-US">
                <a:solidFill>
                  <a:srgbClr val="000000"/>
                </a:solidFill>
                <a:latin typeface="Arial"/>
                <a:ea typeface="Arial"/>
                <a:cs typeface="Arial"/>
                <a:sym typeface="Arial"/>
              </a:rPr>
              <a:t>Ведь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r>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0" name="Shape 40"/>
        <p:cNvGrpSpPr/>
        <p:nvPr/>
      </p:nvGrpSpPr>
      <p:grpSpPr>
        <a:xfrm>
          <a:off y="0" x="0"/>
          <a:ext cy="0" cx="0"/>
          <a:chOff y="0" x="0"/>
          <a:chExt cy="0" cx="0"/>
        </a:xfrm>
      </p:grpSpPr>
      <p:sp>
        <p:nvSpPr>
          <p:cNvPr id="41" name="Shape 41"/>
          <p:cNvSpPr txBox="1"/>
          <p:nvPr>
            <p:ph type="title"/>
          </p:nvPr>
        </p:nvSpPr>
        <p:spPr>
          <a:xfrm>
            <a:off y="1060075" x="439200"/>
            <a:ext cy="748225" cx="9220200"/>
          </a:xfrm>
          <a:prstGeom prst="rect">
            <a:avLst/>
          </a:prstGeom>
        </p:spPr>
        <p:txBody>
          <a:bodyPr bIns="38100" rIns="38100" lIns="38100" tIns="38100" anchor="b" anchorCtr="0">
            <a:noAutofit/>
          </a:bodyPr>
          <a:lstStyle/>
          <a:p>
            <a:pPr algn="l" marR="0" indent="0" marL="0">
              <a:lnSpc>
                <a:spcPct val="120138"/>
              </a:lnSpc>
              <a:spcBef>
                <a:spcPts val="0"/>
              </a:spcBef>
              <a:spcAft>
                <a:spcPts val="0"/>
              </a:spcAft>
              <a:buNone/>
            </a:pPr>
            <a:r>
              <a:rPr sz="4000" lang="en-US">
                <a:solidFill>
                  <a:srgbClr val="04617B"/>
                </a:solidFill>
                <a:latin typeface="Arial"/>
                <a:ea typeface="Arial"/>
                <a:cs typeface="Arial"/>
                <a:sym typeface="Arial"/>
              </a:rPr>
              <a:t>Доступ к нежелательному содержимому. </a:t>
            </a:r>
          </a:p>
        </p:txBody>
      </p:sp>
      <p:sp>
        <p:nvSpPr>
          <p:cNvPr id="42" name="Shape 42"/>
          <p:cNvSpPr txBox="1"/>
          <p:nvPr/>
        </p:nvSpPr>
        <p:spPr>
          <a:xfrm>
            <a:off y="2201325" x="610300"/>
            <a:ext cy="4852799" cx="9015574"/>
          </a:xfrm>
          <a:prstGeom prst="rect">
            <a:avLst/>
          </a:prstGeom>
        </p:spPr>
        <p:txBody>
          <a:bodyPr bIns="38100" rIns="38100" lIns="38100" tIns="38100" anchor="t" anchorCtr="0">
            <a:noAutofit/>
          </a:bodyPr>
          <a:lstStyle/>
          <a:p>
            <a:pPr algn="l" marR="0" indent="0" marL="0">
              <a:lnSpc>
                <a:spcPct val="100000"/>
              </a:lnSpc>
              <a:spcBef>
                <a:spcPts val="479"/>
              </a:spcBef>
              <a:spcAft>
                <a:spcPts val="0"/>
              </a:spcAft>
              <a:buNone/>
            </a:pPr>
            <a:r>
              <a:rPr sz="2666" lang="en-US">
                <a:solidFill>
                  <a:srgbClr val="000000"/>
                </a:solidFill>
                <a:latin typeface="Arial"/>
                <a:ea typeface="Arial"/>
                <a:cs typeface="Arial"/>
                <a:sym typeface="Arial"/>
              </a:rPr>
              <a:t>
</a:t>
            </a:r>
            <a:r>
              <a:rPr sz="2666" lang="en-US">
                <a:solidFill>
                  <a:srgbClr val="000000"/>
                </a:solidFill>
                <a:latin typeface="Arial"/>
                <a:ea typeface="Arial"/>
                <a:cs typeface="Arial"/>
                <a:sym typeface="Arial"/>
              </a:rPr>
              <a:t>Ведь сегодня дела обстоят таким образом, что любой ребенок, выходящий в Интернет, может просматривать любые материалы. А это насилие, наркотики порнография, страницы подталкивающие молодежь к самоубийствам, анорексии (отказ от приема пищи), убийствам, страницы с националистической или откровенно фашистской идеологией и многое-многое другое. Ведь все это доступно в Интернет без ограничений. Часто бывает так, что просмотр этих страниц даже не зависит от ребенка, ведь на многих сайтах отображаются всплывающие окна содержащие любую информацию, чаще всего порнографического характера.</a:t>
            </a:r>
          </a:p>
          <a:p>
            <a:r>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6" name="Shape 46"/>
        <p:cNvGrpSpPr/>
        <p:nvPr/>
      </p:nvGrpSpPr>
      <p:grpSpPr>
        <a:xfrm>
          <a:off y="0" x="0"/>
          <a:ext cy="0" cx="0"/>
          <a:chOff y="0" x="0"/>
          <a:chExt cy="0" cx="0"/>
        </a:xfrm>
      </p:grpSpPr>
      <p:sp>
        <p:nvSpPr>
          <p:cNvPr id="47" name="Shape 47"/>
          <p:cNvSpPr txBox="1"/>
          <p:nvPr>
            <p:ph type="title"/>
          </p:nvPr>
        </p:nvSpPr>
        <p:spPr>
          <a:xfrm>
            <a:off y="834300" x="508000"/>
            <a:ext cy="1295024" cx="9220200"/>
          </a:xfrm>
          <a:prstGeom prst="rect">
            <a:avLst/>
          </a:prstGeom>
        </p:spPr>
        <p:txBody>
          <a:bodyPr bIns="38100" rIns="38100" lIns="38100" tIns="38100" anchor="b" anchorCtr="0">
            <a:noAutofit/>
          </a:bodyPr>
          <a:lstStyle/>
          <a:p>
            <a:pPr algn="l" marR="0" indent="0" marL="0">
              <a:lnSpc>
                <a:spcPct val="120138"/>
              </a:lnSpc>
              <a:spcBef>
                <a:spcPts val="0"/>
              </a:spcBef>
              <a:spcAft>
                <a:spcPts val="0"/>
              </a:spcAft>
              <a:buNone/>
            </a:pPr>
            <a:r>
              <a:rPr sz="4000" lang="en-US">
                <a:solidFill>
                  <a:srgbClr val="04617B"/>
                </a:solidFill>
                <a:latin typeface="Arial"/>
                <a:ea typeface="Arial"/>
                <a:cs typeface="Arial"/>
                <a:sym typeface="Arial"/>
              </a:rPr>
              <a:t>Контакты с незнакомыми людьми с помощью чатов или электронной почты. </a:t>
            </a:r>
          </a:p>
        </p:txBody>
      </p:sp>
      <p:sp>
        <p:nvSpPr>
          <p:cNvPr id="48" name="Shape 48"/>
          <p:cNvSpPr txBox="1"/>
          <p:nvPr/>
        </p:nvSpPr>
        <p:spPr>
          <a:xfrm>
            <a:off y="2201325" x="610300"/>
            <a:ext cy="4852799" cx="9015574"/>
          </a:xfrm>
          <a:prstGeom prst="rect">
            <a:avLst/>
          </a:prstGeom>
        </p:spPr>
        <p:txBody>
          <a:bodyPr bIns="38100" rIns="38100" lIns="38100" tIns="38100" anchor="t" anchorCtr="0">
            <a:noAutofit/>
          </a:bodyPr>
          <a:lstStyle/>
          <a:p>
            <a:pPr algn="l" marR="0" indent="0" marL="0">
              <a:lnSpc>
                <a:spcPct val="120192"/>
              </a:lnSpc>
              <a:spcBef>
                <a:spcPts val="0"/>
              </a:spcBef>
              <a:spcAft>
                <a:spcPts val="0"/>
              </a:spcAft>
              <a:buNone/>
            </a:pPr>
            <a:r>
              <a:rPr sz="2888" lang="en-US">
                <a:solidFill>
                  <a:srgbClr val="000000"/>
                </a:solidFill>
                <a:latin typeface="Arial"/>
                <a:ea typeface="Arial"/>
                <a:cs typeface="Arial"/>
                <a:sym typeface="Arial"/>
              </a:rPr>
              <a:t>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r>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2" name="Shape 52"/>
        <p:cNvGrpSpPr/>
        <p:nvPr/>
      </p:nvGrpSpPr>
      <p:grpSpPr>
        <a:xfrm>
          <a:off y="0" x="0"/>
          <a:ext cy="0" cx="0"/>
          <a:chOff y="0" x="0"/>
          <a:chExt cy="0" cx="0"/>
        </a:xfrm>
      </p:grpSpPr>
      <p:sp>
        <p:nvSpPr>
          <p:cNvPr id="53" name="Shape 53"/>
          <p:cNvSpPr txBox="1"/>
          <p:nvPr>
            <p:ph type="title"/>
          </p:nvPr>
        </p:nvSpPr>
        <p:spPr>
          <a:xfrm>
            <a:off y="834300" x="508000"/>
            <a:ext cy="1295024" cx="9220200"/>
          </a:xfrm>
          <a:prstGeom prst="rect">
            <a:avLst/>
          </a:prstGeom>
        </p:spPr>
        <p:txBody>
          <a:bodyPr bIns="38100" rIns="38100" lIns="38100" tIns="38100" anchor="b" anchorCtr="0">
            <a:noAutofit/>
          </a:bodyPr>
          <a:lstStyle/>
          <a:p>
            <a:pPr algn="l" marR="0" indent="0" marL="0">
              <a:lnSpc>
                <a:spcPct val="119886"/>
              </a:lnSpc>
              <a:spcBef>
                <a:spcPts val="0"/>
              </a:spcBef>
              <a:spcAft>
                <a:spcPts val="0"/>
              </a:spcAft>
              <a:buNone/>
            </a:pPr>
            <a:r>
              <a:rPr sz="4888" lang="en-US">
                <a:solidFill>
                  <a:srgbClr val="04617B"/>
                </a:solidFill>
                <a:latin typeface="Arial"/>
                <a:ea typeface="Arial"/>
                <a:cs typeface="Arial"/>
                <a:sym typeface="Arial"/>
              </a:rPr>
              <a:t>Неконтролируемые покупки. </a:t>
            </a:r>
          </a:p>
        </p:txBody>
      </p:sp>
      <p:sp>
        <p:nvSpPr>
          <p:cNvPr id="54" name="Shape 54"/>
          <p:cNvSpPr txBox="1"/>
          <p:nvPr/>
        </p:nvSpPr>
        <p:spPr>
          <a:xfrm>
            <a:off y="2201325" x="610300"/>
            <a:ext cy="4852799" cx="9015574"/>
          </a:xfrm>
          <a:prstGeom prst="rect">
            <a:avLst/>
          </a:prstGeom>
        </p:spPr>
        <p:txBody>
          <a:bodyPr bIns="38100" rIns="38100" lIns="38100" tIns="38100" anchor="t" anchorCtr="0">
            <a:noAutofit/>
          </a:bodyPr>
          <a:lstStyle/>
          <a:p>
            <a:pPr algn="l" marR="0" indent="0" marL="0">
              <a:lnSpc>
                <a:spcPct val="120192"/>
              </a:lnSpc>
              <a:spcBef>
                <a:spcPts val="521"/>
              </a:spcBef>
              <a:spcAft>
                <a:spcPts val="0"/>
              </a:spcAft>
              <a:buNone/>
            </a:pPr>
            <a:r>
              <a:rPr sz="2888" lang="en-US">
                <a:solidFill>
                  <a:srgbClr val="000000"/>
                </a:solidFill>
                <a:latin typeface="Arial"/>
                <a:ea typeface="Arial"/>
                <a:cs typeface="Arial"/>
                <a:sym typeface="Arial"/>
              </a:rPr>
              <a:t>
</a:t>
            </a:r>
            <a:r>
              <a:rPr sz="2888" lang="en-US">
                <a:solidFill>
                  <a:srgbClr val="000000"/>
                </a:solidFill>
                <a:latin typeface="Arial"/>
                <a:ea typeface="Arial"/>
                <a:cs typeface="Arial"/>
                <a:sym typeface="Arial"/>
              </a:rPr>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8" name="Shape 58"/>
        <p:cNvGrpSpPr/>
        <p:nvPr/>
      </p:nvGrpSpPr>
      <p:grpSpPr>
        <a:xfrm>
          <a:off y="0" x="0"/>
          <a:ext cy="0" cx="0"/>
          <a:chOff y="0" x="0"/>
          <a:chExt cy="0" cx="0"/>
        </a:xfrm>
      </p:grpSpPr>
      <p:sp>
        <p:nvSpPr>
          <p:cNvPr id="59" name="Shape 59"/>
          <p:cNvSpPr/>
          <p:nvPr/>
        </p:nvSpPr>
        <p:spPr>
          <a:xfrm>
            <a:off y="0" x="0"/>
            <a:ext cy="7620000" cx="10160000"/>
          </a:xfrm>
          <a:prstGeom prst="rect">
            <a:avLst/>
          </a:prstGeom>
          <a:blipFill>
            <a:blip r:embed="rId4"/>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3" name="Shape 63"/>
        <p:cNvGrpSpPr/>
        <p:nvPr/>
      </p:nvGrpSpPr>
      <p:grpSpPr>
        <a:xfrm>
          <a:off y="0" x="0"/>
          <a:ext cy="0" cx="0"/>
          <a:chOff y="0" x="0"/>
          <a:chExt cy="0" cx="0"/>
        </a:xfrm>
      </p:grpSpPr>
      <p:sp>
        <p:nvSpPr>
          <p:cNvPr id="64" name="Shape 64"/>
          <p:cNvSpPr txBox="1"/>
          <p:nvPr>
            <p:ph type="title"/>
          </p:nvPr>
        </p:nvSpPr>
        <p:spPr>
          <a:xfrm>
            <a:off y="901325" x="760225"/>
            <a:ext cy="877000" cx="8953850"/>
          </a:xfrm>
          <a:prstGeom prst="rect">
            <a:avLst/>
          </a:prstGeom>
        </p:spPr>
        <p:txBody>
          <a:bodyPr bIns="38100" rIns="38100" lIns="38100" tIns="38100" anchor="b" anchorCtr="0">
            <a:noAutofit/>
          </a:bodyPr>
          <a:lstStyle/>
          <a:p>
            <a:pPr algn="l" marR="0" indent="0" marL="0">
              <a:lnSpc>
                <a:spcPct val="119921"/>
              </a:lnSpc>
              <a:spcBef>
                <a:spcPts val="0"/>
              </a:spcBef>
              <a:spcAft>
                <a:spcPts val="0"/>
              </a:spcAft>
              <a:buNone/>
            </a:pPr>
            <a:r>
              <a:rPr b="1" sz="3555" lang="en-US">
                <a:solidFill>
                  <a:srgbClr val="04617B"/>
                </a:solidFill>
                <a:latin typeface="Arial"/>
                <a:ea typeface="Arial"/>
                <a:cs typeface="Arial"/>
                <a:sym typeface="Arial"/>
              </a:rPr>
              <a:t>НЕ НАЖИМАЙ НЕИЗВЕСТНЫЕ ССЫЛКИ</a:t>
            </a:r>
          </a:p>
        </p:txBody>
      </p:sp>
      <p:sp>
        <p:nvSpPr>
          <p:cNvPr id="65" name="Shape 65"/>
          <p:cNvSpPr txBox="1"/>
          <p:nvPr>
            <p:ph idx="1" type="body"/>
          </p:nvPr>
        </p:nvSpPr>
        <p:spPr>
          <a:xfrm>
            <a:off y="1913800" x="783150"/>
            <a:ext cy="5053875" cx="643324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000000"/>
                </a:solidFill>
                <a:latin typeface="Arial"/>
                <a:ea typeface="Arial"/>
                <a:cs typeface="Arial"/>
                <a:sym typeface="Arial"/>
              </a:rPr>
              <a:t>Когда ты общаешься в чатах и интернет - пейджерах или получаешь письмо, никогда не нажимай непосредственно на ссылку.</a:t>
            </a:r>
          </a:p>
          <a:p>
            <a:pPr algn="l" marR="0" indent="0" marL="0">
              <a:lnSpc>
                <a:spcPct val="119791"/>
              </a:lnSpc>
              <a:spcBef>
                <a:spcPts val="479"/>
              </a:spcBef>
              <a:spcAft>
                <a:spcPts val="0"/>
              </a:spcAft>
              <a:buNone/>
            </a:pPr>
            <a:r>
              <a:rPr b="1" sz="2666" lang="en-US">
                <a:solidFill>
                  <a:srgbClr val="000000"/>
                </a:solidFill>
                <a:latin typeface="Arial"/>
                <a:ea typeface="Arial"/>
                <a:cs typeface="Arial"/>
                <a:sym typeface="Arial"/>
              </a:rPr>
              <a:t>ЕСЛИ ОНА ПРИШЛА ОТ НЕЗНАКОМОГО ЧЕЛОВЕКА, ЛУЧШЕ НЕ ОБРАЩАТЬ НА НЕЕ ВНИМАНИЯ.</a:t>
            </a:r>
          </a:p>
        </p:txBody>
      </p:sp>
      <p:sp>
        <p:nvSpPr>
          <p:cNvPr id="66" name="Shape 66"/>
          <p:cNvSpPr/>
          <p:nvPr/>
        </p:nvSpPr>
        <p:spPr>
          <a:xfrm>
            <a:off y="3884075" x="7630575"/>
            <a:ext cy="2825725" cx="2360075"/>
          </a:xfrm>
          <a:prstGeom prst="rect">
            <a:avLst/>
          </a:prstGeom>
          <a:blipFill>
            <a:blip r:embed="rId4"/>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