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66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69" r:id="rId18"/>
    <p:sldId id="270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34C0-AFC0-45E3-A183-0E1624E191E3}" type="datetimeFigureOut">
              <a:rPr lang="ru-RU" smtClean="0"/>
              <a:pPr/>
              <a:t>11.12.2012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C410C-1B40-4238-BC83-83339A682E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rn.megalink.ru/~agb/n/n_lat_.htm" TargetMode="External"/><Relationship Id="rId3" Type="http://schemas.openxmlformats.org/officeDocument/2006/relationships/hyperlink" Target="http://www.srn.megalink.ru/~agb/n/n_gre_.htm" TargetMode="External"/><Relationship Id="rId7" Type="http://schemas.openxmlformats.org/officeDocument/2006/relationships/hyperlink" Target="http://www.srn.megalink.ru/~agb/n/n_krl_.htm" TargetMode="External"/><Relationship Id="rId2" Type="http://schemas.openxmlformats.org/officeDocument/2006/relationships/hyperlink" Target="http://www.srn.megalink.ru/~agb/n/n_eg_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rn.megalink.ru/~agb/n/n_ch_.htm" TargetMode="External"/><Relationship Id="rId5" Type="http://schemas.openxmlformats.org/officeDocument/2006/relationships/hyperlink" Target="http://www.srn.megalink.ru/~agb/n/n_may_.htm" TargetMode="External"/><Relationship Id="rId4" Type="http://schemas.openxmlformats.org/officeDocument/2006/relationships/hyperlink" Target="http://www.srn.megalink.ru/~agb/n/n_vav_.htm" TargetMode="External"/><Relationship Id="rId9" Type="http://schemas.openxmlformats.org/officeDocument/2006/relationships/hyperlink" Target="http://www.srn.megalink.ru/~agb/n/n_ar_num.htm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n.megalink.ru/~agb/n/n_1_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n.megalink.ru/~agb/n/n_2_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n.megalink.ru/~agb/n/n_3_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n.megalink.ru/~agb/n/n_4_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772400" cy="1470025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История чисел и счисления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214818"/>
            <a:ext cx="6400800" cy="1752600"/>
          </a:xfrm>
        </p:spPr>
        <p:txBody>
          <a:bodyPr/>
          <a:lstStyle/>
          <a:p>
            <a:pPr algn="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Учащиеся 9 «б» класса</a:t>
            </a:r>
          </a:p>
          <a:p>
            <a:pPr algn="r"/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Азарнов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Даниил,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Аксабаев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Вадим,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Кияева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Полина,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Вдовенко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Валерия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2000240"/>
            <a:ext cx="3214710" cy="2786082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Рассмотрим наиболее </a:t>
            </a:r>
            <a:r>
              <a:rPr lang="ru-RU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известные нумерации мира: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357430"/>
          <a:ext cx="7786743" cy="2786082"/>
        </p:xfrm>
        <a:graphic>
          <a:graphicData uri="http://schemas.openxmlformats.org/drawingml/2006/table">
            <a:tbl>
              <a:tblPr/>
              <a:tblGrid>
                <a:gridCol w="2143140"/>
                <a:gridCol w="1983834"/>
                <a:gridCol w="1752017"/>
                <a:gridCol w="1907752"/>
              </a:tblGrid>
              <a:tr h="1387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Древнеегипетская нумерация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Древнегреческая нумерация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Вавилонская нумерация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Нумерация индейцев Майя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8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Старо-Китайская нумерация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Славянская кириллическая нумерация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8"/>
                        </a:rPr>
                        <a:t>Латинская нумерация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Современная арабская нумерация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Египетская нумерация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i="1" dirty="0"/>
              <a:t>Египтяне придумали эту систему около 5 000 лет тому назад. Это одна из древнейших систем записи чисел, известная человеку.</a:t>
            </a:r>
          </a:p>
          <a:p>
            <a:endParaRPr lang="ru-RU" dirty="0"/>
          </a:p>
        </p:txBody>
      </p:sp>
      <p:pic>
        <p:nvPicPr>
          <p:cNvPr id="5121" name="Рисунок 1" descr="http://www.srn.megalink.ru/~agb/n/1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285720" y="3714752"/>
            <a:ext cx="1000100" cy="1181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Рисунок 2" descr="http://www.srn.megalink.ru/~agb/n/5e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786190"/>
            <a:ext cx="928694" cy="1262071"/>
          </a:xfrm>
          <a:prstGeom prst="rect">
            <a:avLst/>
          </a:prstGeom>
          <a:noFill/>
        </p:spPr>
      </p:pic>
      <p:pic>
        <p:nvPicPr>
          <p:cNvPr id="5123" name="Рисунок 3" descr="http://www.srn.megalink.ru/~agb/n/10e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3786190"/>
            <a:ext cx="714348" cy="98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Рисунок 7" descr="http://www.srn.megalink.ru/~agb/n/100e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4036223"/>
            <a:ext cx="488952" cy="672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Рисунок 8" descr="http://www.srn.megalink.ru/~agb/n/1000eg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3571876"/>
            <a:ext cx="571504" cy="1632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Рисунок 9" descr="http://www.srn.megalink.ru/~agb/n/10000eg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6248" y="3929066"/>
            <a:ext cx="42862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Рисунок 10" descr="http://www.srn.megalink.ru/~agb/n/10_5eg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29190" y="4000504"/>
            <a:ext cx="627263" cy="865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Рисунок 11" descr="http://www.srn.megalink.ru/~agb/n/10_6eg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929322" y="3786190"/>
            <a:ext cx="725490" cy="100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Рисунок 12" descr="http://www.srn.megalink.ru/~agb/n/10_7eg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72330" y="4214818"/>
            <a:ext cx="785818" cy="59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214282" y="5500702"/>
            <a:ext cx="8501122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1                       10          100     1000          10 000      100 000     1000 000  10 000 000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Древняя греческая нумерация</a:t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29246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В древнейшее время в Греции была распространена так называемая Аттическая нумерация. </a:t>
            </a:r>
          </a:p>
          <a:p>
            <a:r>
              <a:rPr lang="ru-RU" b="1" dirty="0" smtClean="0"/>
              <a:t>Примерно в третьем веке до нашей эры аттическая нумерация в Греции была вытеснена другой, так называемой "Ионийской" системой.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57884" y="1500174"/>
            <a:ext cx="2786082" cy="4143404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Вавилонская нумерация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000108"/>
            <a:ext cx="4972056" cy="545465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древнем Вавилоне примерно за 40 веков до нашего времени создалась позиционная нумерация, то есть такой способ записи чисел, при котором одна и та же цифра может обозначать разные числа, смотря по месту, занимаемому этой цифрой. </a:t>
            </a:r>
          </a:p>
          <a:p>
            <a:r>
              <a:rPr lang="ru-RU" dirty="0" smtClean="0"/>
              <a:t>В вавилонской поместной нумерации ту роль, которую у нас играет число 10, играет число 60, и потому эту нумерацию называют </a:t>
            </a:r>
            <a:r>
              <a:rPr lang="ru-RU" dirty="0" err="1" smtClean="0"/>
              <a:t>шестидесятиричной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571612"/>
            <a:ext cx="3857652" cy="3357586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Нумерация индейцев Майя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Эта нумерация очень интересна тем, что на ее развитие не повлияла ни одна из цивилизаций Старого Света. Однако в ней использованы все те же принципы. Сначала эта нумерация обслуживала пятеричную систему счисления, а потом ее приспособили для двадцатеричной.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1071546"/>
            <a:ext cx="3000396" cy="2500330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57752" y="4000504"/>
            <a:ext cx="3786214" cy="2428892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Китайская нумерация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1571612"/>
            <a:ext cx="4686304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Эта нумерация одна из старейших и самых прогрессивных, поскольку в нее заложены такие же принципы, как и в современную арабскую, которой мы с Вами пользуемся. Возникла эта нумерация около 4 000 тысяч лет тому назад в Китае.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428736"/>
            <a:ext cx="3714776" cy="4286280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ut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Славянская кириллическая нумерация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71678"/>
            <a:ext cx="3114668" cy="375762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rgbClr val="FF0000"/>
                </a:solidFill>
                <a:latin typeface="Monotype Corsiva" pitchFamily="66" charset="0"/>
              </a:rPr>
              <a:t>    </a:t>
            </a:r>
            <a:r>
              <a:rPr lang="ru-RU" b="1" i="1" dirty="0" smtClean="0">
                <a:solidFill>
                  <a:srgbClr val="7030A0"/>
                </a:solidFill>
                <a:latin typeface="Monotype Corsiva" pitchFamily="66" charset="0"/>
              </a:rPr>
              <a:t>Эта нумерация была создана вместе со славянской алфавитной системой для переписки священных книг для славян греческими монахами братьями Кириллом (Константином) и </a:t>
            </a:r>
            <a:r>
              <a:rPr lang="ru-RU" b="1" i="1" dirty="0" err="1" smtClean="0">
                <a:solidFill>
                  <a:srgbClr val="7030A0"/>
                </a:solidFill>
                <a:latin typeface="Monotype Corsiva" pitchFamily="66" charset="0"/>
              </a:rPr>
              <a:t>Мефодием</a:t>
            </a:r>
            <a:r>
              <a:rPr lang="ru-RU" b="1" i="1" dirty="0" smtClean="0">
                <a:solidFill>
                  <a:srgbClr val="7030A0"/>
                </a:solidFill>
                <a:latin typeface="Monotype Corsiva" pitchFamily="66" charset="0"/>
              </a:rPr>
              <a:t> в IX веке</a:t>
            </a:r>
            <a:r>
              <a:rPr lang="ru-RU" b="1" i="1" dirty="0" smtClean="0">
                <a:solidFill>
                  <a:srgbClr val="FF0000"/>
                </a:solidFill>
                <a:latin typeface="Monotype Corsiva" pitchFamily="66" charset="0"/>
              </a:rPr>
              <a:t>. </a:t>
            </a:r>
            <a:endParaRPr lang="ru-RU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1026" name="Рисунок 564" descr="http://www.srn.megalink.ru/~agb/n/kiri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9580" y="2000240"/>
            <a:ext cx="5067261" cy="417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Латинская (Римская) нумерация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472122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Это самая известная нумерация, после арабской. С нею мы достаточно часто сталкиваемся в повседневной жизни. Это номера глав в книгах, указание века, числа на циферблате часов, и т. д.</a:t>
            </a:r>
          </a:p>
          <a:p>
            <a:r>
              <a:rPr lang="ru-RU" dirty="0" smtClean="0"/>
              <a:t>Возникла эта нумерация в древнем Риме. Использовалась она для аддитивной алфавитной системы счисления</a:t>
            </a:r>
          </a:p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6072198" y="2143116"/>
          <a:ext cx="2428876" cy="3533775"/>
        </p:xfrm>
        <a:graphic>
          <a:graphicData uri="http://schemas.openxmlformats.org/drawingml/2006/table">
            <a:tbl>
              <a:tblPr/>
              <a:tblGrid>
                <a:gridCol w="1214438"/>
                <a:gridCol w="1214438"/>
              </a:tblGrid>
              <a:tr h="504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1 000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Новая, или арабская нумерация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3108" y="857232"/>
          <a:ext cx="4748240" cy="1043784"/>
        </p:xfrm>
        <a:graphic>
          <a:graphicData uri="http://schemas.openxmlformats.org/drawingml/2006/table">
            <a:tbl>
              <a:tblPr/>
              <a:tblGrid>
                <a:gridCol w="474824"/>
                <a:gridCol w="474824"/>
                <a:gridCol w="474824"/>
                <a:gridCol w="474824"/>
                <a:gridCol w="474824"/>
                <a:gridCol w="474824"/>
                <a:gridCol w="474824"/>
                <a:gridCol w="474824"/>
                <a:gridCol w="474824"/>
                <a:gridCol w="474824"/>
              </a:tblGrid>
              <a:tr h="1043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4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85786" y="1857364"/>
            <a:ext cx="7572428" cy="3500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Monotype Corsiva" pitchFamily="66" charset="0"/>
              </a:rPr>
              <a:t>Это, самая распространенная на сегодняшний день нумерация. Название "арабская" для нее не совсем верно, поскольку хоть и завезли ее в Европу из арабских стран, но там она тоже была не родной. Настоящая </a:t>
            </a:r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родина этой нумерации - Индия.</a:t>
            </a:r>
          </a:p>
          <a:p>
            <a:pPr algn="ctr"/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5715016"/>
            <a:ext cx="80724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normalizeH="0" baseline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Форма индийских цифр претерпевала многообразные изменения.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normalizeH="0" baseline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 форма, которой мы сейчас пользуемся установилась в XVI веке.</a:t>
            </a:r>
            <a:endParaRPr kumimoji="0" lang="ru-RU" b="1" i="0" u="none" strike="noStrike" normalizeH="0" baseline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Вывод: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Наше предположение о том, что система счисления всегда была одна, и цифры всегда выглядели так, как мы их видим сейчас не подтвердилась</a:t>
            </a:r>
          </a:p>
          <a:p>
            <a:pPr algn="ctr">
              <a:buNone/>
            </a:pPr>
            <a:r>
              <a:rPr lang="ru-RU" b="1" dirty="0" smtClean="0"/>
              <a:t>   У </a:t>
            </a:r>
            <a:r>
              <a:rPr lang="ru-RU" b="1" dirty="0" smtClean="0"/>
              <a:t>каждого народа была своя собственная или позаимствованная у соседа система записи чисел. </a:t>
            </a:r>
            <a:r>
              <a:rPr lang="ru-RU" b="1" dirty="0" smtClean="0"/>
              <a:t>Они </a:t>
            </a:r>
            <a:r>
              <a:rPr lang="ru-RU" b="1" dirty="0" smtClean="0"/>
              <a:t>использовали </a:t>
            </a:r>
            <a:r>
              <a:rPr lang="ru-RU" b="1" dirty="0" smtClean="0"/>
              <a:t>различные способы записи чисел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Наше предположение: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latin typeface="Monotype Corsiva" pitchFamily="66" charset="0"/>
              </a:rPr>
              <a:t> Люди всегда, </a:t>
            </a:r>
          </a:p>
          <a:p>
            <a:pPr algn="ctr">
              <a:buNone/>
            </a:pPr>
            <a:r>
              <a:rPr lang="ru-RU" sz="4800" b="1" dirty="0" smtClean="0">
                <a:latin typeface="Monotype Corsiva" pitchFamily="66" charset="0"/>
              </a:rPr>
              <a:t>з</a:t>
            </a:r>
            <a:r>
              <a:rPr lang="ru-RU" sz="4800" b="1" dirty="0" smtClean="0">
                <a:latin typeface="Monotype Corsiva" pitchFamily="66" charset="0"/>
              </a:rPr>
              <a:t>а всю историю существования, считали </a:t>
            </a:r>
            <a:r>
              <a:rPr lang="ru-RU" sz="4800" b="1" u="sng" dirty="0" smtClean="0">
                <a:latin typeface="Monotype Corsiva" pitchFamily="66" charset="0"/>
              </a:rPr>
              <a:t>десятками</a:t>
            </a:r>
            <a:r>
              <a:rPr lang="ru-RU" sz="4800" b="1" dirty="0" smtClean="0">
                <a:latin typeface="Monotype Corsiva" pitchFamily="66" charset="0"/>
              </a:rPr>
              <a:t> и использовали для этого </a:t>
            </a:r>
          </a:p>
          <a:p>
            <a:pPr algn="ctr">
              <a:buNone/>
            </a:pPr>
            <a:r>
              <a:rPr lang="ru-RU" sz="4800" b="1" u="sng" dirty="0" smtClean="0">
                <a:latin typeface="Monotype Corsiva" pitchFamily="66" charset="0"/>
              </a:rPr>
              <a:t>арабские цифры</a:t>
            </a:r>
            <a:endParaRPr lang="ru-RU" sz="4800" b="1" u="sng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736"/>
            <a:ext cx="8229600" cy="2439982"/>
          </a:xfrm>
        </p:spPr>
        <p:txBody>
          <a:bodyPr>
            <a:noAutofit/>
          </a:bodyPr>
          <a:lstStyle/>
          <a:p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Выясним, </a:t>
            </a:r>
            <a:b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так ли это?</a:t>
            </a:r>
            <a:endParaRPr lang="ru-RU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1"/>
            <a:ext cx="5357818" cy="3071834"/>
          </a:xfrm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Сейчас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в большинстве стран мира, несмотря на то, что там говорят на разных языках, считают одинаково,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"по-арабски". </a:t>
            </a:r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00694" y="571480"/>
            <a:ext cx="3428992" cy="2643206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3500438"/>
            <a:ext cx="9001156" cy="2786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Но так было не всегда. Еще каких-то пятьсот лет назад ничего подобного и в помине не было даже в просвещенной Европе, не говоря уже о какой-нибудь Африке или Америке.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В бумагах одного чудака-математика найдена была его автобиография. Она начиналась следующими удивительными строками: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«Я окончил курс университета 44 лет от роду. Спустя год, 100-летним молодым человеком, я женился на 34-летней девушке. Незначительная разница в возрасте — всего 11 лет — способствовала тому, что мы жили общими интересами и мечтами. Спустя немного лет у меня была уже и маленькая семья из 10 детей. Жалования я получал в месяц всего 200 рублей, из которых 1/10 приходилось отдавать сестре, так что мы с детьми жили на 130 руб. в месяц» и т. д.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Чем объяснить странные противоречия в числах этого отрывка?</a:t>
            </a:r>
          </a:p>
          <a:p>
            <a:pPr algn="ctr">
              <a:buNone/>
            </a:pPr>
            <a:r>
              <a:rPr lang="ru-RU" sz="5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    </a:t>
            </a:r>
          </a:p>
          <a:p>
            <a:pPr algn="ctr">
              <a:buNone/>
            </a:pPr>
            <a:r>
              <a:rPr lang="ru-RU" sz="57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 </a:t>
            </a:r>
            <a:r>
              <a:rPr lang="ru-RU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Недесятичная система счисления </a:t>
            </a:r>
            <a:r>
              <a:rPr lang="ru-RU" sz="3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— вот единственная причина кажущейся противоречивости приведенных чисел. </a:t>
            </a:r>
            <a:endParaRPr lang="ru-RU" sz="3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i="1" dirty="0" smtClean="0">
                <a:hlinkClick r:id="rId2"/>
              </a:rPr>
              <a:t>    </a:t>
            </a:r>
            <a:r>
              <a:rPr lang="ru-RU" sz="3600" b="1" i="1" dirty="0" smtClean="0">
                <a:hlinkClick r:id="rId2"/>
              </a:rPr>
              <a:t>Самая </a:t>
            </a:r>
            <a:r>
              <a:rPr lang="ru-RU" sz="3600" b="1" i="1" dirty="0">
                <a:hlinkClick r:id="rId2"/>
              </a:rPr>
              <a:t>простая система счисления</a:t>
            </a:r>
            <a:r>
              <a:rPr lang="ru-RU" sz="3600" b="1" dirty="0"/>
              <a:t> была еще у древних людей. Какое число нужно записать, столько сделают засечек на палке, или в кучку камешков положат.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    Но </a:t>
            </a:r>
            <a:r>
              <a:rPr lang="ru-RU" sz="3600" b="1" dirty="0"/>
              <a:t>это удобно, пока числа небольшие.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    Вы </a:t>
            </a:r>
            <a:r>
              <a:rPr lang="ru-RU" sz="3600" b="1" dirty="0"/>
              <a:t>только представьте себе число </a:t>
            </a:r>
            <a:r>
              <a:rPr lang="ru-RU" sz="3600" b="1" dirty="0">
                <a:solidFill>
                  <a:srgbClr val="FF0000"/>
                </a:solidFill>
              </a:rPr>
              <a:t>1 000 </a:t>
            </a:r>
            <a:r>
              <a:rPr lang="ru-RU" sz="3600" b="1" dirty="0"/>
              <a:t>записанное с помощью кучки камушков, а </a:t>
            </a:r>
            <a:r>
              <a:rPr lang="ru-RU" sz="3600" b="1" dirty="0">
                <a:solidFill>
                  <a:srgbClr val="FF0000"/>
                </a:solidFill>
              </a:rPr>
              <a:t>1 000 </a:t>
            </a:r>
            <a:r>
              <a:rPr lang="ru-RU" sz="3600" b="1" dirty="0" smtClean="0">
                <a:solidFill>
                  <a:srgbClr val="FF0000"/>
                </a:solidFill>
              </a:rPr>
              <a:t>000</a:t>
            </a:r>
            <a:r>
              <a:rPr lang="ru-RU" sz="3600" b="1" dirty="0" smtClean="0"/>
              <a:t>? </a:t>
            </a:r>
          </a:p>
          <a:p>
            <a:pPr algn="ctr">
              <a:buNone/>
            </a:pPr>
            <a:r>
              <a:rPr lang="ru-RU" sz="3600" b="1" u="sng" dirty="0" smtClean="0">
                <a:solidFill>
                  <a:srgbClr val="FF0000"/>
                </a:solidFill>
              </a:rPr>
              <a:t>Неудобно</a:t>
            </a:r>
            <a:r>
              <a:rPr lang="ru-RU" sz="3600" b="1" u="sng" dirty="0">
                <a:solidFill>
                  <a:srgbClr val="FF0000"/>
                </a:solidFill>
              </a:rPr>
              <a:t>?</a:t>
            </a:r>
            <a:endParaRPr lang="ru-RU" sz="3600" u="sng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Тогда стали люди придумывать как по другому записывать большие числа. Для начала решили, что каждые 10 палочек заменять загогулинкой, и счет пошел легче! Так </a:t>
            </a:r>
            <a:r>
              <a:rPr lang="ru-RU" b="1" dirty="0" smtClean="0"/>
              <a:t>появилась</a:t>
            </a:r>
          </a:p>
          <a:p>
            <a:pPr algn="just">
              <a:buNone/>
            </a:pPr>
            <a:r>
              <a:rPr lang="ru-RU" b="1" dirty="0"/>
              <a:t> </a:t>
            </a:r>
            <a:r>
              <a:rPr lang="ru-RU" b="1" i="1" dirty="0">
                <a:hlinkClick r:id="rId2"/>
              </a:rPr>
              <a:t>аддитивная система счисления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ru-RU" b="1" dirty="0"/>
              <a:t>Не захотелось людям вырисовывать по десятку палочек да загогулинок, и решили каждое круглое число обозначить по-особому. Но для этого потребовалось большое количество цифр-символов, и, чтобы не изобретать велосипед, решили использовать алфавит. Так и появилась на свет </a:t>
            </a:r>
            <a:r>
              <a:rPr lang="ru-RU" b="1" i="1" dirty="0">
                <a:hlinkClick r:id="rId2"/>
              </a:rPr>
              <a:t>алфавитная аддитивная система счисления</a:t>
            </a:r>
            <a:r>
              <a:rPr lang="ru-RU" b="1" dirty="0"/>
              <a:t>.</a:t>
            </a: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В </a:t>
            </a:r>
            <a:r>
              <a:rPr lang="ru-RU" b="1" dirty="0"/>
              <a:t>Китае иероглифы не позволили появиться такой системе счисления, и тогда ученые изобрели немного другую систему, названную </a:t>
            </a:r>
            <a:r>
              <a:rPr lang="ru-RU" b="1" i="1" dirty="0">
                <a:hlinkClick r:id="rId2"/>
              </a:rPr>
              <a:t>мультипликативная система счисления</a:t>
            </a:r>
            <a:r>
              <a:rPr lang="ru-RU" b="1" dirty="0"/>
              <a:t>.</a:t>
            </a: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803</Words>
  <Application>Microsoft Office PowerPoint</Application>
  <PresentationFormat>Экран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История чисел и счисления</vt:lpstr>
      <vt:lpstr>Наше предположение:</vt:lpstr>
      <vt:lpstr>Выясним,  так ли это?</vt:lpstr>
      <vt:lpstr>Слайд 4</vt:lpstr>
      <vt:lpstr>Слайд 5</vt:lpstr>
      <vt:lpstr>Слайд 6</vt:lpstr>
      <vt:lpstr>Слайд 7</vt:lpstr>
      <vt:lpstr>Слайд 8</vt:lpstr>
      <vt:lpstr>Слайд 9</vt:lpstr>
      <vt:lpstr>Рассмотрим наиболее известные нумерации мира:</vt:lpstr>
      <vt:lpstr>Египетская нумерация </vt:lpstr>
      <vt:lpstr>Древняя греческая нумерация </vt:lpstr>
      <vt:lpstr>Вавилонская нумерация </vt:lpstr>
      <vt:lpstr>Нумерация индейцев Майя </vt:lpstr>
      <vt:lpstr>Китайская нумерация </vt:lpstr>
      <vt:lpstr>Славянская кириллическая нумерация </vt:lpstr>
      <vt:lpstr>Латинская (Римская) нумерация </vt:lpstr>
      <vt:lpstr>Новая, или арабская нумерация </vt:lpstr>
      <vt:lpstr>Вывод: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чисел и счисления</dc:title>
  <dc:creator>Admin</dc:creator>
  <cp:lastModifiedBy>Admin</cp:lastModifiedBy>
  <cp:revision>13</cp:revision>
  <dcterms:created xsi:type="dcterms:W3CDTF">2012-10-17T07:04:55Z</dcterms:created>
  <dcterms:modified xsi:type="dcterms:W3CDTF">2012-12-11T15:04:55Z</dcterms:modified>
</cp:coreProperties>
</file>