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4"/>
  </p:notesMasterIdLst>
  <p:handoutMasterIdLst>
    <p:handoutMasterId r:id="rId15"/>
  </p:handoutMasterIdLst>
  <p:sldIdLst>
    <p:sldId id="258" r:id="rId3"/>
    <p:sldId id="267" r:id="rId4"/>
    <p:sldId id="274" r:id="rId5"/>
    <p:sldId id="275" r:id="rId6"/>
    <p:sldId id="276" r:id="rId7"/>
    <p:sldId id="277" r:id="rId8"/>
    <p:sldId id="261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07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BDA6D-DC69-4DCE-BAF7-6763517D3376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77E94-A6AB-4E02-8E43-E89F9CF4757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F6C43-988E-4257-9A1C-C162EF036D58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</a:t>
            </a:r>
            <a:r>
              <a:rPr lang="ru-RU" dirty="0" smtClean="0"/>
              <a:t>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491D0-8E1B-49C7-849B-A28568D9449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41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188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0602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062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2080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887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707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9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70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12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5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5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370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7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6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22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FE9AC-F15C-4FA0-A6F1-298829FA691D}" type="datetimeFigureOut">
              <a:rPr lang="ru-RU" smtClean="0"/>
              <a:t>17.12.2013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32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3C4743"/>
                </a:solidFill>
                <a:latin typeface="Calibri"/>
              </a:rPr>
              <a:t>Home, sweet home.</a:t>
            </a:r>
            <a:endParaRPr lang="ru-RU" dirty="0">
              <a:solidFill>
                <a:srgbClr val="3C474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5577" y="1517052"/>
            <a:ext cx="7250703" cy="4350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19" dirty="0"/>
              <a:t>Мы разделимся на 5 групп:</a:t>
            </a:r>
          </a:p>
          <a:p>
            <a:endParaRPr lang="ru-RU" sz="1519" dirty="0"/>
          </a:p>
          <a:p>
            <a:pPr marL="257175" indent="-257175">
              <a:buFont typeface="Wingdings" panose="05000000000000000000" pitchFamily="2" charset="2"/>
              <a:buChar char="ü"/>
            </a:pPr>
            <a:r>
              <a:rPr lang="ru-RU" sz="1519" dirty="0"/>
              <a:t>1 Группа</a:t>
            </a:r>
          </a:p>
          <a:p>
            <a:r>
              <a:rPr lang="ru-RU" sz="1519" dirty="0"/>
              <a:t>Каким образом Великобритания повлияла  на искусство других стран?</a:t>
            </a:r>
          </a:p>
          <a:p>
            <a:endParaRPr lang="ru-RU" sz="1519" dirty="0"/>
          </a:p>
          <a:p>
            <a:pPr marL="257175" indent="-257175">
              <a:buFont typeface="Wingdings" panose="05000000000000000000" pitchFamily="2" charset="2"/>
              <a:buChar char="ü"/>
            </a:pPr>
            <a:r>
              <a:rPr lang="ru-RU" sz="1519" dirty="0"/>
              <a:t>2 Группа</a:t>
            </a:r>
          </a:p>
          <a:p>
            <a:r>
              <a:rPr lang="ru-RU" sz="1600" dirty="0"/>
              <a:t>Какое влияние на сознание людей оказали произведения </a:t>
            </a:r>
            <a:endParaRPr lang="ru-RU" sz="1600" dirty="0" smtClean="0"/>
          </a:p>
          <a:p>
            <a:r>
              <a:rPr lang="ru-RU" sz="1600" dirty="0" smtClean="0"/>
              <a:t>английских </a:t>
            </a:r>
            <a:r>
              <a:rPr lang="ru-RU" sz="1600" dirty="0"/>
              <a:t>писателей?</a:t>
            </a:r>
            <a:endParaRPr lang="ru-RU" sz="1519" dirty="0"/>
          </a:p>
          <a:p>
            <a:endParaRPr lang="ru-RU" sz="1519" dirty="0"/>
          </a:p>
          <a:p>
            <a:pPr marL="257175" indent="-257175">
              <a:buFont typeface="Wingdings" panose="05000000000000000000" pitchFamily="2" charset="2"/>
              <a:buChar char="ü"/>
            </a:pPr>
            <a:r>
              <a:rPr lang="ru-RU" sz="1519" dirty="0"/>
              <a:t>3 Группа</a:t>
            </a:r>
          </a:p>
          <a:p>
            <a:r>
              <a:rPr lang="ru-RU" sz="1600" dirty="0"/>
              <a:t>Как проживание на одной </a:t>
            </a:r>
            <a:r>
              <a:rPr lang="ru-RU" sz="1600" dirty="0" smtClean="0"/>
              <a:t>территории разных  </a:t>
            </a:r>
            <a:r>
              <a:rPr lang="ru-RU" sz="1600" dirty="0"/>
              <a:t>народов </a:t>
            </a:r>
            <a:endParaRPr lang="ru-RU" sz="1600" dirty="0" smtClean="0"/>
          </a:p>
          <a:p>
            <a:r>
              <a:rPr lang="ru-RU" sz="1600" dirty="0" smtClean="0"/>
              <a:t>повлияло </a:t>
            </a:r>
            <a:r>
              <a:rPr lang="ru-RU" sz="1600" dirty="0"/>
              <a:t>на развитие архитектуры?</a:t>
            </a:r>
            <a:endParaRPr lang="ru-RU" sz="1519" dirty="0"/>
          </a:p>
          <a:p>
            <a:endParaRPr lang="ru-RU" sz="1519" dirty="0"/>
          </a:p>
          <a:p>
            <a:pPr marL="257175" indent="-257175">
              <a:buFont typeface="Wingdings" panose="05000000000000000000" pitchFamily="2" charset="2"/>
              <a:buChar char="ü"/>
            </a:pPr>
            <a:r>
              <a:rPr lang="ru-RU" sz="1519" dirty="0"/>
              <a:t>4 Группа</a:t>
            </a:r>
          </a:p>
          <a:p>
            <a:r>
              <a:rPr lang="ru-RU" sz="1519" dirty="0"/>
              <a:t>Почему кухня Великобритании такая специфичная?</a:t>
            </a:r>
          </a:p>
          <a:p>
            <a:endParaRPr lang="ru-RU" sz="1519" dirty="0"/>
          </a:p>
          <a:p>
            <a:pPr marL="257175" indent="-257175">
              <a:buFont typeface="Wingdings" panose="05000000000000000000" pitchFamily="2" charset="2"/>
              <a:buChar char="ü"/>
            </a:pPr>
            <a:r>
              <a:rPr lang="ru-RU" sz="1519" dirty="0"/>
              <a:t>5 Группа</a:t>
            </a:r>
          </a:p>
          <a:p>
            <a:r>
              <a:rPr lang="ru-RU" sz="1519" dirty="0"/>
              <a:t>Почему Британцы болеют не только за футбол?</a:t>
            </a:r>
          </a:p>
        </p:txBody>
      </p:sp>
    </p:spTree>
    <p:extLst>
      <p:ext uri="{BB962C8B-B14F-4D97-AF65-F5344CB8AC3E}">
        <p14:creationId xmlns:p14="http://schemas.microsoft.com/office/powerpoint/2010/main" val="81411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4633" y="1702555"/>
            <a:ext cx="5320571" cy="1650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25" dirty="0">
                <a:solidFill>
                  <a:srgbClr val="FF0000"/>
                </a:solidFill>
              </a:rPr>
              <a:t>Но! </a:t>
            </a:r>
            <a:r>
              <a:rPr lang="ru-RU" sz="2025" dirty="0"/>
              <a:t>В каждой группе будет шпион! Который окажется русским, живущим в Великобритании, этот человек будет вечно пытаться сравнить Великобританию с Россией!</a:t>
            </a:r>
          </a:p>
        </p:txBody>
      </p:sp>
      <p:pic>
        <p:nvPicPr>
          <p:cNvPr id="6146" name="Picture 2" descr="http://www.forsmi.ru/files/imagecache/newsf/files/sann/inspec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532" y="3353007"/>
            <a:ext cx="2222848" cy="222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14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iki.iteach.ru/images/e/e9/%D0%97%D0%9D%D0%90%D0%9A_%D0%92%D0%9E%D0%9F%D0%A0%D0%9E%D0%A1%D0%901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85" y="4457700"/>
            <a:ext cx="1944886" cy="24003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13"/>
          <p:cNvSpPr txBox="1">
            <a:spLocks/>
          </p:cNvSpPr>
          <p:nvPr/>
        </p:nvSpPr>
        <p:spPr>
          <a:xfrm>
            <a:off x="1617564" y="526989"/>
            <a:ext cx="7352816" cy="168470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500"/>
              </a:spcBef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3C4743"/>
              </a:buClr>
              <a:buNone/>
            </a:pPr>
            <a:r>
              <a:rPr lang="ru-RU" sz="2800" dirty="0">
                <a:solidFill>
                  <a:srgbClr val="3C4743"/>
                </a:solidFill>
                <a:latin typeface="Calibri"/>
              </a:rPr>
              <a:t>Мы столько времени тратим на изучение языка, но не хотелось ли вам узнать получше страну, язык которой мы так активно изучаем?</a:t>
            </a:r>
          </a:p>
        </p:txBody>
      </p:sp>
      <p:sp>
        <p:nvSpPr>
          <p:cNvPr id="4" name="Объект 13"/>
          <p:cNvSpPr txBox="1">
            <a:spLocks/>
          </p:cNvSpPr>
          <p:nvPr/>
        </p:nvSpPr>
        <p:spPr>
          <a:xfrm>
            <a:off x="3186530" y="3777186"/>
            <a:ext cx="4811568" cy="2086886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500"/>
              </a:spcBef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3C4743"/>
              </a:buClr>
              <a:buNone/>
            </a:pPr>
            <a:r>
              <a:rPr lang="ru-RU" sz="3200" dirty="0">
                <a:solidFill>
                  <a:srgbClr val="3C4743"/>
                </a:solidFill>
                <a:latin typeface="Calibri"/>
              </a:rPr>
              <a:t>Думаю да! Так как Великобритания является одной из самых популярных стран мира.</a:t>
            </a:r>
          </a:p>
        </p:txBody>
      </p:sp>
    </p:spTree>
    <p:extLst>
      <p:ext uri="{BB962C8B-B14F-4D97-AF65-F5344CB8AC3E}">
        <p14:creationId xmlns:p14="http://schemas.microsoft.com/office/powerpoint/2010/main" val="335064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5617" y="744718"/>
            <a:ext cx="6139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/>
              <a:t>Какое такси в Великобритании?</a:t>
            </a:r>
            <a:endParaRPr lang="ru-RU" sz="2800" i="1" dirty="0"/>
          </a:p>
        </p:txBody>
      </p:sp>
      <p:pic>
        <p:nvPicPr>
          <p:cNvPr id="1026" name="Picture 2" descr="http://www.motorilive.com/wp-content/uploads/2012/08/tax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155" y="4376299"/>
            <a:ext cx="3346745" cy="2224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tvojetaxi.cz/wp-content/gallery/taxi-new-york/taxi-new-york-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16" y="1603111"/>
            <a:ext cx="3322916" cy="219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7.autonavigator.ru/carsfoto/640/6067/74652/GAZ_3110_Sedan_199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746" y="1605058"/>
            <a:ext cx="2983550" cy="223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51868" y="3641505"/>
            <a:ext cx="5687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00B050"/>
                </a:solidFill>
              </a:rPr>
              <a:t>ВЕРНО!</a:t>
            </a:r>
            <a:endParaRPr lang="ru-RU" sz="5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83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4021" y="744719"/>
            <a:ext cx="75793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i="1" dirty="0" smtClean="0"/>
              <a:t>Как себе представляют Россию в </a:t>
            </a:r>
            <a:r>
              <a:rPr lang="ru-RU" sz="2200" i="1" dirty="0"/>
              <a:t>В</a:t>
            </a:r>
            <a:r>
              <a:rPr lang="ru-RU" sz="2200" i="1" dirty="0" smtClean="0"/>
              <a:t>еликобритании?</a:t>
            </a:r>
            <a:endParaRPr lang="ru-RU" sz="22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290713" y="2149311"/>
            <a:ext cx="5819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А) Считают что у нас по улицам ходят медведи в</a:t>
            </a:r>
          </a:p>
          <a:p>
            <a:r>
              <a:rPr lang="ru-RU" dirty="0" smtClean="0"/>
              <a:t>Шапках-ушанках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90713" y="3186260"/>
            <a:ext cx="6099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Б) приравнивают Россию к европейским странам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90713" y="3946210"/>
            <a:ext cx="6179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В) Абсолютно ничего не знают, но когда им </a:t>
            </a:r>
          </a:p>
          <a:p>
            <a:r>
              <a:rPr lang="ru-RU" dirty="0" smtClean="0"/>
              <a:t>Рассказываешь Правду, удивляются как мы можем</a:t>
            </a:r>
          </a:p>
          <a:p>
            <a:r>
              <a:rPr lang="ru-RU" dirty="0" smtClean="0"/>
              <a:t>там жить.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7912" y="5377710"/>
            <a:ext cx="1960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ВЕРНО!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58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7398" y="716437"/>
            <a:ext cx="7096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Как по-другому называют Великобританию?</a:t>
            </a:r>
            <a:endParaRPr lang="ru-RU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960016" y="1818876"/>
            <a:ext cx="3560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А) Туманный Альбион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0722" y="4600280"/>
            <a:ext cx="1821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</a:rPr>
              <a:t>ВЕРНО!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60016" y="2592122"/>
            <a:ext cx="3847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Б) Призрачный Альбион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05541" y="3365368"/>
            <a:ext cx="17347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В) Лондон</a:t>
            </a:r>
          </a:p>
        </p:txBody>
      </p:sp>
    </p:spTree>
    <p:extLst>
      <p:ext uri="{BB962C8B-B14F-4D97-AF65-F5344CB8AC3E}">
        <p14:creationId xmlns:p14="http://schemas.microsoft.com/office/powerpoint/2010/main" val="145779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549" y="313912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Ну а теперь перечислите несколько интересных фактов о Великобритании?</a:t>
            </a:r>
          </a:p>
        </p:txBody>
      </p:sp>
    </p:spTree>
    <p:extLst>
      <p:ext uri="{BB962C8B-B14F-4D97-AF65-F5344CB8AC3E}">
        <p14:creationId xmlns:p14="http://schemas.microsoft.com/office/powerpoint/2010/main" val="249121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tat18.privet.ru/lr/0a296b6c9312f3272e171943bd37d77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101" y="2808847"/>
            <a:ext cx="1993988" cy="12454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9688" y="385122"/>
            <a:ext cx="7283369" cy="1316356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3200" dirty="0">
                <a:solidFill>
                  <a:schemeClr val="accent1"/>
                </a:solidFill>
                <a:latin typeface="Calibri"/>
              </a:rPr>
              <a:t>Опросив учеников, мы смогли сделать такой вывод: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0642" y="2753624"/>
            <a:ext cx="4410809" cy="224224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/>
              <a:t>Большинство учеников знают очень мало о стране изучаемого языка, а та информация, которую они знают, сильно искажена Российскими СМИ. Именно поэтому на эти несколько уроков мы окунемся в другой мир и станем гражданами Великобритании!</a:t>
            </a:r>
          </a:p>
        </p:txBody>
      </p:sp>
    </p:spTree>
    <p:extLst>
      <p:ext uri="{BB962C8B-B14F-4D97-AF65-F5344CB8AC3E}">
        <p14:creationId xmlns:p14="http://schemas.microsoft.com/office/powerpoint/2010/main" val="184825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8768" y="2747310"/>
            <a:ext cx="4192305" cy="1650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25" dirty="0"/>
              <a:t>Чтобы наша жизнь в Великобритании была интересной, давайте сначала узнаем ту страну, В которой мы собираемся жить!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76291" y="3197433"/>
            <a:ext cx="3966150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50" dirty="0"/>
              <a:t>Ну а теперь переезжаем!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91170" y="1924971"/>
            <a:ext cx="220925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500" dirty="0"/>
              <a:t>В ПУТЬ!</a:t>
            </a:r>
          </a:p>
        </p:txBody>
      </p:sp>
      <p:pic>
        <p:nvPicPr>
          <p:cNvPr id="4098" name="Picture 2" descr="http://www.mn.ru/images/30202/34/3020234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194" y="2610382"/>
            <a:ext cx="3235215" cy="246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27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8010" y="891300"/>
            <a:ext cx="77662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Чтобы наша работа была наиболее успешной, </a:t>
            </a:r>
            <a:br>
              <a:rPr lang="ru-RU" dirty="0"/>
            </a:br>
            <a:r>
              <a:rPr lang="ru-RU" dirty="0"/>
              <a:t>мы разделимся на группы, </a:t>
            </a:r>
            <a:br>
              <a:rPr lang="ru-RU" dirty="0"/>
            </a:br>
            <a:r>
              <a:rPr lang="ru-RU" dirty="0"/>
              <a:t>каждая из которых будет изучать свое направление культурной жизни Великобритании. </a:t>
            </a:r>
            <a:br>
              <a:rPr lang="ru-RU" dirty="0"/>
            </a:br>
            <a:endParaRPr lang="ru-RU" dirty="0"/>
          </a:p>
          <a:p>
            <a:pPr algn="ctr"/>
            <a:r>
              <a:rPr lang="ru-RU" dirty="0" smtClean="0"/>
              <a:t>Затем мы все </a:t>
            </a:r>
            <a:r>
              <a:rPr lang="ru-RU" dirty="0"/>
              <a:t>ознакомимся с </a:t>
            </a:r>
            <a:r>
              <a:rPr lang="ru-RU" dirty="0" smtClean="0"/>
              <a:t>изученным </a:t>
            </a:r>
            <a:r>
              <a:rPr lang="ru-RU" dirty="0"/>
              <a:t>группами материалами.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И </a:t>
            </a:r>
            <a:r>
              <a:rPr lang="ru-RU" dirty="0"/>
              <a:t>наконец создадим интерактивный </a:t>
            </a:r>
            <a:r>
              <a:rPr lang="ru-RU" dirty="0" smtClean="0"/>
              <a:t>постер</a:t>
            </a:r>
            <a:r>
              <a:rPr lang="ru-RU" dirty="0"/>
              <a:t>, а так же устроим </a:t>
            </a:r>
            <a:r>
              <a:rPr lang="ru-RU" dirty="0" smtClean="0"/>
              <a:t>чаепитие-встречу </a:t>
            </a:r>
            <a:r>
              <a:rPr lang="ru-RU" dirty="0"/>
              <a:t>с жителем </a:t>
            </a:r>
            <a:r>
              <a:rPr lang="ru-RU" dirty="0" smtClean="0"/>
              <a:t>Великобритании</a:t>
            </a:r>
            <a:endParaRPr lang="ru-RU" dirty="0"/>
          </a:p>
        </p:txBody>
      </p:sp>
      <p:pic>
        <p:nvPicPr>
          <p:cNvPr id="5122" name="Picture 2" descr="http://ok.ya1.ru/uploads/posts/2009-11/1258703952_krasivye-mesta-mira-foto_20637_s_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309" y="3835092"/>
            <a:ext cx="3903610" cy="292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7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6F0C7C-95CD-4157-B59F-1693F8160B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247</Words>
  <Application>Microsoft Office PowerPoint</Application>
  <PresentationFormat>Экран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Wingdings 3</vt:lpstr>
      <vt:lpstr>Легкий дым</vt:lpstr>
      <vt:lpstr>Home, sweet home.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Опросив учеников, мы смогли сделать такой вывод: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2013-12-01T20:14:58Z</dcterms:created>
  <dcterms:modified xsi:type="dcterms:W3CDTF">2013-12-16T23:25:07Z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TC034629029991</vt:lpwstr>
  </property>
</Properties>
</file>